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embeddings/oleObject75.bin" ContentType="application/vnd.openxmlformats-officedocument.oleObject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oleObject78.bin" ContentType="application/vnd.openxmlformats-officedocument.oleObject"/>
  <Override PartName="/ppt/embeddings/oleObject79.bin" ContentType="application/vnd.openxmlformats-officedocument.oleObject"/>
  <Override PartName="/ppt/embeddings/oleObject80.bin" ContentType="application/vnd.openxmlformats-officedocument.oleObject"/>
  <Override PartName="/ppt/embeddings/oleObject81.bin" ContentType="application/vnd.openxmlformats-officedocument.oleObject"/>
  <Override PartName="/ppt/embeddings/oleObject82.bin" ContentType="application/vnd.openxmlformats-officedocument.oleObject"/>
  <Override PartName="/ppt/embeddings/oleObject83.bin" ContentType="application/vnd.openxmlformats-officedocument.oleObject"/>
  <Override PartName="/ppt/embeddings/oleObject84.bin" ContentType="application/vnd.openxmlformats-officedocument.oleObject"/>
  <Override PartName="/ppt/embeddings/oleObject85.bin" ContentType="application/vnd.openxmlformats-officedocument.oleObject"/>
  <Override PartName="/ppt/embeddings/oleObject86.bin" ContentType="application/vnd.openxmlformats-officedocument.oleObject"/>
  <Override PartName="/ppt/embeddings/oleObject87.bin" ContentType="application/vnd.openxmlformats-officedocument.oleObject"/>
  <Override PartName="/ppt/embeddings/oleObject88.bin" ContentType="application/vnd.openxmlformats-officedocument.oleObject"/>
  <Override PartName="/ppt/embeddings/oleObject89.bin" ContentType="application/vnd.openxmlformats-officedocument.oleObject"/>
  <Override PartName="/ppt/embeddings/oleObject90.bin" ContentType="application/vnd.openxmlformats-officedocument.oleObject"/>
  <Override PartName="/ppt/embeddings/oleObject91.bin" ContentType="application/vnd.openxmlformats-officedocument.oleObject"/>
  <Override PartName="/ppt/embeddings/oleObject92.bin" ContentType="application/vnd.openxmlformats-officedocument.oleObject"/>
  <Override PartName="/ppt/embeddings/oleObject93.bin" ContentType="application/vnd.openxmlformats-officedocument.oleObject"/>
  <Override PartName="/ppt/embeddings/oleObject94.bin" ContentType="application/vnd.openxmlformats-officedocument.oleObject"/>
  <Override PartName="/ppt/embeddings/oleObject95.bin" ContentType="application/vnd.openxmlformats-officedocument.oleObject"/>
  <Override PartName="/ppt/embeddings/oleObject96.bin" ContentType="application/vnd.openxmlformats-officedocument.oleObject"/>
  <Override PartName="/ppt/embeddings/oleObject97.bin" ContentType="application/vnd.openxmlformats-officedocument.oleObject"/>
  <Override PartName="/ppt/embeddings/oleObject98.bin" ContentType="application/vnd.openxmlformats-officedocument.oleObject"/>
  <Override PartName="/ppt/embeddings/oleObject99.bin" ContentType="application/vnd.openxmlformats-officedocument.oleObject"/>
  <Override PartName="/ppt/embeddings/oleObject100.bin" ContentType="application/vnd.openxmlformats-officedocument.oleObject"/>
  <Override PartName="/ppt/embeddings/oleObject101.bin" ContentType="application/vnd.openxmlformats-officedocument.oleObject"/>
  <Override PartName="/ppt/embeddings/oleObject102.bin" ContentType="application/vnd.openxmlformats-officedocument.oleObject"/>
  <Override PartName="/ppt/embeddings/oleObject103.bin" ContentType="application/vnd.openxmlformats-officedocument.oleObject"/>
  <Override PartName="/ppt/embeddings/oleObject104.bin" ContentType="application/vnd.openxmlformats-officedocument.oleObject"/>
  <Override PartName="/ppt/embeddings/oleObject105.bin" ContentType="application/vnd.openxmlformats-officedocument.oleObject"/>
  <Override PartName="/ppt/embeddings/oleObject106.bin" ContentType="application/vnd.openxmlformats-officedocument.oleObject"/>
  <Override PartName="/ppt/embeddings/oleObject107.bin" ContentType="application/vnd.openxmlformats-officedocument.oleObject"/>
  <Override PartName="/ppt/embeddings/oleObject108.bin" ContentType="application/vnd.openxmlformats-officedocument.oleObject"/>
  <Override PartName="/ppt/embeddings/oleObject109.bin" ContentType="application/vnd.openxmlformats-officedocument.oleObject"/>
  <Override PartName="/ppt/embeddings/oleObject110.bin" ContentType="application/vnd.openxmlformats-officedocument.oleObject"/>
  <Override PartName="/ppt/embeddings/oleObject111.bin" ContentType="application/vnd.openxmlformats-officedocument.oleObject"/>
  <Override PartName="/ppt/embeddings/oleObject112.bin" ContentType="application/vnd.openxmlformats-officedocument.oleObject"/>
  <Override PartName="/ppt/embeddings/oleObject113.bin" ContentType="application/vnd.openxmlformats-officedocument.oleObject"/>
  <Override PartName="/ppt/embeddings/oleObject114.bin" ContentType="application/vnd.openxmlformats-officedocument.oleObject"/>
  <Override PartName="/ppt/embeddings/oleObject115.bin" ContentType="application/vnd.openxmlformats-officedocument.oleObject"/>
  <Override PartName="/ppt/embeddings/oleObject116.bin" ContentType="application/vnd.openxmlformats-officedocument.oleObject"/>
  <Override PartName="/ppt/embeddings/oleObject117.bin" ContentType="application/vnd.openxmlformats-officedocument.oleObject"/>
  <Override PartName="/ppt/embeddings/oleObject118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handoutMasterIdLst>
    <p:handoutMasterId r:id="rId54"/>
  </p:handoutMasterIdLst>
  <p:sldIdLst>
    <p:sldId id="256" r:id="rId2"/>
    <p:sldId id="377" r:id="rId3"/>
    <p:sldId id="378" r:id="rId4"/>
    <p:sldId id="307" r:id="rId5"/>
    <p:sldId id="379" r:id="rId6"/>
    <p:sldId id="381" r:id="rId7"/>
    <p:sldId id="383" r:id="rId8"/>
    <p:sldId id="385" r:id="rId9"/>
    <p:sldId id="388" r:id="rId10"/>
    <p:sldId id="389" r:id="rId11"/>
    <p:sldId id="390" r:id="rId12"/>
    <p:sldId id="384" r:id="rId13"/>
    <p:sldId id="392" r:id="rId14"/>
    <p:sldId id="401" r:id="rId15"/>
    <p:sldId id="402" r:id="rId16"/>
    <p:sldId id="403" r:id="rId17"/>
    <p:sldId id="396" r:id="rId18"/>
    <p:sldId id="397" r:id="rId19"/>
    <p:sldId id="398" r:id="rId20"/>
    <p:sldId id="356" r:id="rId21"/>
    <p:sldId id="404" r:id="rId22"/>
    <p:sldId id="406" r:id="rId23"/>
    <p:sldId id="405" r:id="rId24"/>
    <p:sldId id="357" r:id="rId25"/>
    <p:sldId id="417" r:id="rId26"/>
    <p:sldId id="420" r:id="rId27"/>
    <p:sldId id="416" r:id="rId28"/>
    <p:sldId id="419" r:id="rId29"/>
    <p:sldId id="418" r:id="rId30"/>
    <p:sldId id="423" r:id="rId31"/>
    <p:sldId id="358" r:id="rId32"/>
    <p:sldId id="359" r:id="rId33"/>
    <p:sldId id="360" r:id="rId34"/>
    <p:sldId id="361" r:id="rId35"/>
    <p:sldId id="364" r:id="rId36"/>
    <p:sldId id="362" r:id="rId37"/>
    <p:sldId id="411" r:id="rId38"/>
    <p:sldId id="412" r:id="rId39"/>
    <p:sldId id="408" r:id="rId40"/>
    <p:sldId id="394" r:id="rId41"/>
    <p:sldId id="413" r:id="rId42"/>
    <p:sldId id="422" r:id="rId43"/>
    <p:sldId id="431" r:id="rId44"/>
    <p:sldId id="427" r:id="rId45"/>
    <p:sldId id="429" r:id="rId46"/>
    <p:sldId id="430" r:id="rId47"/>
    <p:sldId id="414" r:id="rId48"/>
    <p:sldId id="426" r:id="rId49"/>
    <p:sldId id="433" r:id="rId50"/>
    <p:sldId id="424" r:id="rId51"/>
    <p:sldId id="432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EDF4"/>
    <a:srgbClr val="D0D8E8"/>
    <a:srgbClr val="C31AFF"/>
    <a:srgbClr val="E58BFF"/>
    <a:srgbClr val="507BCB"/>
    <a:srgbClr val="558DD7"/>
    <a:srgbClr val="5879D7"/>
    <a:srgbClr val="7091D7"/>
    <a:srgbClr val="133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32" autoAdjust="0"/>
    <p:restoredTop sz="97119" autoAdjust="0"/>
  </p:normalViewPr>
  <p:slideViewPr>
    <p:cSldViewPr snapToGrid="0" snapToObjects="1">
      <p:cViewPr varScale="1">
        <p:scale>
          <a:sx n="170" d="100"/>
          <a:sy n="170" d="100"/>
        </p:scale>
        <p:origin x="-120" y="-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handoutMaster" Target="handoutMasters/handoutMaster1.xml"/><Relationship Id="rId55" Type="http://schemas.openxmlformats.org/officeDocument/2006/relationships/printerSettings" Target="printerSettings/printerSettings1.bin"/><Relationship Id="rId56" Type="http://schemas.openxmlformats.org/officeDocument/2006/relationships/presProps" Target="presProps.xml"/><Relationship Id="rId57" Type="http://schemas.openxmlformats.org/officeDocument/2006/relationships/viewProps" Target="viewProps.xml"/><Relationship Id="rId58" Type="http://schemas.openxmlformats.org/officeDocument/2006/relationships/theme" Target="theme/theme1.xml"/><Relationship Id="rId59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34.emf"/><Relationship Id="rId5" Type="http://schemas.openxmlformats.org/officeDocument/2006/relationships/image" Target="../media/image35.emf"/><Relationship Id="rId1" Type="http://schemas.openxmlformats.org/officeDocument/2006/relationships/image" Target="../media/image23.emf"/><Relationship Id="rId2" Type="http://schemas.openxmlformats.org/officeDocument/2006/relationships/image" Target="../media/image3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Relationship Id="rId2" Type="http://schemas.openxmlformats.org/officeDocument/2006/relationships/image" Target="../media/image41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46.emf"/><Relationship Id="rId1" Type="http://schemas.openxmlformats.org/officeDocument/2006/relationships/image" Target="../media/image44.emf"/><Relationship Id="rId2" Type="http://schemas.openxmlformats.org/officeDocument/2006/relationships/image" Target="../media/image24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Relationship Id="rId2" Type="http://schemas.openxmlformats.org/officeDocument/2006/relationships/image" Target="../media/image47.emf"/><Relationship Id="rId3" Type="http://schemas.openxmlformats.org/officeDocument/2006/relationships/image" Target="../media/image48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Relationship Id="rId2" Type="http://schemas.openxmlformats.org/officeDocument/2006/relationships/image" Target="../media/image41.emf"/><Relationship Id="rId3" Type="http://schemas.openxmlformats.org/officeDocument/2006/relationships/image" Target="../media/image5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Relationship Id="rId2" Type="http://schemas.openxmlformats.org/officeDocument/2006/relationships/image" Target="../media/image52.emf"/><Relationship Id="rId3" Type="http://schemas.openxmlformats.org/officeDocument/2006/relationships/image" Target="../media/image4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image" Target="../media/image4.emf"/><Relationship Id="rId2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Relationship Id="rId2" Type="http://schemas.openxmlformats.org/officeDocument/2006/relationships/image" Target="../media/image54.emf"/><Relationship Id="rId3" Type="http://schemas.openxmlformats.org/officeDocument/2006/relationships/image" Target="../media/image53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Relationship Id="rId2" Type="http://schemas.openxmlformats.org/officeDocument/2006/relationships/image" Target="../media/image56.emf"/><Relationship Id="rId3" Type="http://schemas.openxmlformats.org/officeDocument/2006/relationships/image" Target="../media/image54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Relationship Id="rId2" Type="http://schemas.openxmlformats.org/officeDocument/2006/relationships/image" Target="../media/image58.emf"/><Relationship Id="rId3" Type="http://schemas.openxmlformats.org/officeDocument/2006/relationships/image" Target="../media/image59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Relationship Id="rId2" Type="http://schemas.openxmlformats.org/officeDocument/2006/relationships/image" Target="../media/image66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Relationship Id="rId2" Type="http://schemas.openxmlformats.org/officeDocument/2006/relationships/image" Target="../media/image68.emf"/><Relationship Id="rId3" Type="http://schemas.openxmlformats.org/officeDocument/2006/relationships/image" Target="../media/image69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6" Type="http://schemas.openxmlformats.org/officeDocument/2006/relationships/image" Target="../media/image75.emf"/><Relationship Id="rId1" Type="http://schemas.openxmlformats.org/officeDocument/2006/relationships/image" Target="../media/image70.emf"/><Relationship Id="rId2" Type="http://schemas.openxmlformats.org/officeDocument/2006/relationships/image" Target="../media/image71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4" Type="http://schemas.openxmlformats.org/officeDocument/2006/relationships/image" Target="../media/image79.emf"/><Relationship Id="rId1" Type="http://schemas.openxmlformats.org/officeDocument/2006/relationships/image" Target="../media/image76.emf"/><Relationship Id="rId2" Type="http://schemas.openxmlformats.org/officeDocument/2006/relationships/image" Target="../media/image77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Relationship Id="rId2" Type="http://schemas.openxmlformats.org/officeDocument/2006/relationships/image" Target="../media/image81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4" Type="http://schemas.openxmlformats.org/officeDocument/2006/relationships/image" Target="../media/image85.emf"/><Relationship Id="rId1" Type="http://schemas.openxmlformats.org/officeDocument/2006/relationships/image" Target="../media/image82.emf"/><Relationship Id="rId2" Type="http://schemas.openxmlformats.org/officeDocument/2006/relationships/image" Target="../media/image8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6.emf"/><Relationship Id="rId5" Type="http://schemas.openxmlformats.org/officeDocument/2006/relationships/image" Target="../media/image12.emf"/><Relationship Id="rId6" Type="http://schemas.openxmlformats.org/officeDocument/2006/relationships/image" Target="../media/image13.emf"/><Relationship Id="rId1" Type="http://schemas.openxmlformats.org/officeDocument/2006/relationships/image" Target="../media/image9.emf"/><Relationship Id="rId2" Type="http://schemas.openxmlformats.org/officeDocument/2006/relationships/image" Target="../media/image10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4" Type="http://schemas.openxmlformats.org/officeDocument/2006/relationships/image" Target="../media/image89.emf"/><Relationship Id="rId5" Type="http://schemas.openxmlformats.org/officeDocument/2006/relationships/image" Target="../media/image90.emf"/><Relationship Id="rId6" Type="http://schemas.openxmlformats.org/officeDocument/2006/relationships/image" Target="../media/image91.emf"/><Relationship Id="rId7" Type="http://schemas.openxmlformats.org/officeDocument/2006/relationships/image" Target="../media/image92.emf"/><Relationship Id="rId8" Type="http://schemas.openxmlformats.org/officeDocument/2006/relationships/image" Target="../media/image93.emf"/><Relationship Id="rId1" Type="http://schemas.openxmlformats.org/officeDocument/2006/relationships/image" Target="../media/image86.emf"/><Relationship Id="rId2" Type="http://schemas.openxmlformats.org/officeDocument/2006/relationships/image" Target="../media/image87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4.emf"/><Relationship Id="rId1" Type="http://schemas.openxmlformats.org/officeDocument/2006/relationships/image" Target="../media/image86.emf"/><Relationship Id="rId2" Type="http://schemas.openxmlformats.org/officeDocument/2006/relationships/image" Target="../media/image87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4" Type="http://schemas.openxmlformats.org/officeDocument/2006/relationships/image" Target="../media/image89.emf"/><Relationship Id="rId5" Type="http://schemas.openxmlformats.org/officeDocument/2006/relationships/image" Target="../media/image90.emf"/><Relationship Id="rId6" Type="http://schemas.openxmlformats.org/officeDocument/2006/relationships/image" Target="../media/image92.emf"/><Relationship Id="rId7" Type="http://schemas.openxmlformats.org/officeDocument/2006/relationships/image" Target="../media/image97.emf"/><Relationship Id="rId1" Type="http://schemas.openxmlformats.org/officeDocument/2006/relationships/image" Target="../media/image95.emf"/><Relationship Id="rId2" Type="http://schemas.openxmlformats.org/officeDocument/2006/relationships/image" Target="../media/image96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Relationship Id="rId2" Type="http://schemas.openxmlformats.org/officeDocument/2006/relationships/image" Target="../media/image104.emf"/><Relationship Id="rId3" Type="http://schemas.openxmlformats.org/officeDocument/2006/relationships/image" Target="../media/image10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Relationship Id="rId2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Relationship Id="rId2" Type="http://schemas.openxmlformats.org/officeDocument/2006/relationships/image" Target="../media/image22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29.emf"/><Relationship Id="rId1" Type="http://schemas.openxmlformats.org/officeDocument/2006/relationships/image" Target="../media/image23.emf"/><Relationship Id="rId2" Type="http://schemas.openxmlformats.org/officeDocument/2006/relationships/image" Target="../media/image2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Relationship Id="rId2" Type="http://schemas.openxmlformats.org/officeDocument/2006/relationships/image" Target="../media/image3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Relationship Id="rId2" Type="http://schemas.openxmlformats.org/officeDocument/2006/relationships/image" Target="../media/image3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Relationship Id="rId2" Type="http://schemas.openxmlformats.org/officeDocument/2006/relationships/image" Target="../media/image3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8F070-10D7-B04C-89FC-5B4AD48ABD2F}" type="datetimeFigureOut">
              <a:rPr lang="en-US" smtClean="0"/>
              <a:t>1/29/15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FD7B7-D2AB-8148-BF5A-260E16141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391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6.png>
</file>

<file path=ppt/media/image42.png>
</file>

<file path=ppt/media/image43.png>
</file>

<file path=ppt/media/image60.jpeg>
</file>

<file path=ppt/media/image61.jpeg>
</file>

<file path=ppt/media/image62.jpeg>
</file>

<file path=ppt/media/image63.jpeg>
</file>

<file path=ppt/media/image6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8478B-6CB6-1648-AD11-4BCA276D364A}" type="datetimeFigureOut">
              <a:rPr lang="en-US" smtClean="0"/>
              <a:t>1/29/15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1054E-58D0-F24D-9054-8231A9C9B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994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30171" indent="-280835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23340" indent="-224668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572677" indent="-224668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22013" indent="-224668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471349" indent="-22466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20685" indent="-22466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370021" indent="-22466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19357" indent="-22466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D064FB4-1273-1B48-B950-42DAE18F4977}" type="slidenum">
              <a:rPr lang="en-US"/>
              <a:pPr eaLnBrk="1" hangingPunct="1"/>
              <a:t>9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98792" eaLnBrk="0" hangingPunct="0">
              <a:defRPr b="1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29003" indent="-280386" defTabSz="898792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21543" indent="-224308" defTabSz="898792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570161" indent="-224308" defTabSz="898792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18777" indent="-224308" defTabSz="898792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467395" indent="-224308" defTabSz="898792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16012" indent="-224308" defTabSz="898792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364630" indent="-224308" defTabSz="898792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13246" indent="-224308" defTabSz="898792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980EBFC3-AC49-D04C-BA52-B14AE82DA78B}" type="slidenum">
              <a:rPr lang="en-US" b="0"/>
              <a:pPr eaLnBrk="1" hangingPunct="1"/>
              <a:t>10</a:t>
            </a:fld>
            <a:endParaRPr lang="en-US" b="0"/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4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91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2F4B36-FF92-C34A-8B8A-D1F18C3C4B0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591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7609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0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36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2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8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5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35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7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75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4" Type="http://schemas.openxmlformats.org/officeDocument/2006/relationships/image" Target="../media/image21.emf"/><Relationship Id="rId5" Type="http://schemas.openxmlformats.org/officeDocument/2006/relationships/oleObject" Target="../embeddings/oleObject17.bin"/><Relationship Id="rId6" Type="http://schemas.openxmlformats.org/officeDocument/2006/relationships/image" Target="../media/image2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2.bin"/><Relationship Id="rId12" Type="http://schemas.openxmlformats.org/officeDocument/2006/relationships/image" Target="../media/image27.emf"/><Relationship Id="rId13" Type="http://schemas.openxmlformats.org/officeDocument/2006/relationships/oleObject" Target="../embeddings/oleObject23.bin"/><Relationship Id="rId14" Type="http://schemas.openxmlformats.org/officeDocument/2006/relationships/image" Target="../media/image28.emf"/><Relationship Id="rId15" Type="http://schemas.openxmlformats.org/officeDocument/2006/relationships/oleObject" Target="../embeddings/oleObject24.bin"/><Relationship Id="rId16" Type="http://schemas.openxmlformats.org/officeDocument/2006/relationships/image" Target="../media/image29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8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19.bin"/><Relationship Id="rId6" Type="http://schemas.openxmlformats.org/officeDocument/2006/relationships/image" Target="../media/image24.emf"/><Relationship Id="rId7" Type="http://schemas.openxmlformats.org/officeDocument/2006/relationships/oleObject" Target="../embeddings/oleObject20.bin"/><Relationship Id="rId8" Type="http://schemas.openxmlformats.org/officeDocument/2006/relationships/image" Target="../media/image25.emf"/><Relationship Id="rId9" Type="http://schemas.openxmlformats.org/officeDocument/2006/relationships/oleObject" Target="../embeddings/oleObject21.bin"/><Relationship Id="rId10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26.bin"/><Relationship Id="rId6" Type="http://schemas.openxmlformats.org/officeDocument/2006/relationships/image" Target="../media/image30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28.bin"/><Relationship Id="rId6" Type="http://schemas.openxmlformats.org/officeDocument/2006/relationships/image" Target="../media/image31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30.bin"/><Relationship Id="rId6" Type="http://schemas.openxmlformats.org/officeDocument/2006/relationships/image" Target="../media/image32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35.bin"/><Relationship Id="rId12" Type="http://schemas.openxmlformats.org/officeDocument/2006/relationships/image" Target="../media/image35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1.bin"/><Relationship Id="rId4" Type="http://schemas.openxmlformats.org/officeDocument/2006/relationships/image" Target="../media/image23.emf"/><Relationship Id="rId5" Type="http://schemas.openxmlformats.org/officeDocument/2006/relationships/oleObject" Target="../embeddings/oleObject32.bin"/><Relationship Id="rId6" Type="http://schemas.openxmlformats.org/officeDocument/2006/relationships/image" Target="../media/image33.emf"/><Relationship Id="rId7" Type="http://schemas.openxmlformats.org/officeDocument/2006/relationships/oleObject" Target="../embeddings/oleObject33.bin"/><Relationship Id="rId8" Type="http://schemas.openxmlformats.org/officeDocument/2006/relationships/image" Target="../media/image22.emf"/><Relationship Id="rId9" Type="http://schemas.openxmlformats.org/officeDocument/2006/relationships/oleObject" Target="../embeddings/oleObject34.bin"/><Relationship Id="rId10" Type="http://schemas.openxmlformats.org/officeDocument/2006/relationships/image" Target="../media/image3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4" Type="http://schemas.openxmlformats.org/officeDocument/2006/relationships/image" Target="../media/image36.emf"/><Relationship Id="rId5" Type="http://schemas.openxmlformats.org/officeDocument/2006/relationships/oleObject" Target="../embeddings/oleObject37.bin"/><Relationship Id="rId6" Type="http://schemas.openxmlformats.org/officeDocument/2006/relationships/image" Target="../media/image37.emf"/><Relationship Id="rId7" Type="http://schemas.openxmlformats.org/officeDocument/2006/relationships/oleObject" Target="../embeddings/oleObject38.bin"/><Relationship Id="rId8" Type="http://schemas.openxmlformats.org/officeDocument/2006/relationships/image" Target="../media/image38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4" Type="http://schemas.openxmlformats.org/officeDocument/2006/relationships/image" Target="../media/image23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0.bin"/><Relationship Id="rId4" Type="http://schemas.openxmlformats.org/officeDocument/2006/relationships/image" Target="../media/image39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4" Type="http://schemas.openxmlformats.org/officeDocument/2006/relationships/image" Target="../media/image40.emf"/><Relationship Id="rId5" Type="http://schemas.openxmlformats.org/officeDocument/2006/relationships/oleObject" Target="../embeddings/oleObject42.bin"/><Relationship Id="rId6" Type="http://schemas.openxmlformats.org/officeDocument/2006/relationships/image" Target="../media/image41.emf"/><Relationship Id="rId7" Type="http://schemas.openxmlformats.org/officeDocument/2006/relationships/image" Target="../media/image42.png"/><Relationship Id="rId8" Type="http://schemas.openxmlformats.org/officeDocument/2006/relationships/image" Target="../media/image43.png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47.bin"/><Relationship Id="rId12" Type="http://schemas.openxmlformats.org/officeDocument/2006/relationships/image" Target="../media/image27.emf"/><Relationship Id="rId13" Type="http://schemas.openxmlformats.org/officeDocument/2006/relationships/oleObject" Target="../embeddings/oleObject48.bin"/><Relationship Id="rId14" Type="http://schemas.openxmlformats.org/officeDocument/2006/relationships/image" Target="../media/image28.emf"/><Relationship Id="rId15" Type="http://schemas.openxmlformats.org/officeDocument/2006/relationships/oleObject" Target="../embeddings/oleObject49.bin"/><Relationship Id="rId16" Type="http://schemas.openxmlformats.org/officeDocument/2006/relationships/image" Target="../media/image46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3.bin"/><Relationship Id="rId4" Type="http://schemas.openxmlformats.org/officeDocument/2006/relationships/image" Target="../media/image44.emf"/><Relationship Id="rId5" Type="http://schemas.openxmlformats.org/officeDocument/2006/relationships/oleObject" Target="../embeddings/oleObject44.bin"/><Relationship Id="rId6" Type="http://schemas.openxmlformats.org/officeDocument/2006/relationships/image" Target="../media/image24.emf"/><Relationship Id="rId7" Type="http://schemas.openxmlformats.org/officeDocument/2006/relationships/oleObject" Target="../embeddings/oleObject45.bin"/><Relationship Id="rId8" Type="http://schemas.openxmlformats.org/officeDocument/2006/relationships/image" Target="../media/image45.emf"/><Relationship Id="rId9" Type="http://schemas.openxmlformats.org/officeDocument/2006/relationships/oleObject" Target="../embeddings/oleObject46.bin"/><Relationship Id="rId10" Type="http://schemas.openxmlformats.org/officeDocument/2006/relationships/image" Target="../media/image2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4" Type="http://schemas.openxmlformats.org/officeDocument/2006/relationships/image" Target="../media/image41.emf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oleObject" Target="../embeddings/oleObject51.bin"/><Relationship Id="rId8" Type="http://schemas.openxmlformats.org/officeDocument/2006/relationships/image" Target="../media/image47.emf"/><Relationship Id="rId9" Type="http://schemas.openxmlformats.org/officeDocument/2006/relationships/oleObject" Target="../embeddings/oleObject52.bin"/><Relationship Id="rId10" Type="http://schemas.openxmlformats.org/officeDocument/2006/relationships/image" Target="../media/image48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4" Type="http://schemas.openxmlformats.org/officeDocument/2006/relationships/image" Target="../media/image49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4" Type="http://schemas.openxmlformats.org/officeDocument/2006/relationships/image" Target="../media/image50.emf"/><Relationship Id="rId5" Type="http://schemas.openxmlformats.org/officeDocument/2006/relationships/oleObject" Target="../embeddings/oleObject55.bin"/><Relationship Id="rId6" Type="http://schemas.openxmlformats.org/officeDocument/2006/relationships/image" Target="../media/image41.emf"/><Relationship Id="rId7" Type="http://schemas.openxmlformats.org/officeDocument/2006/relationships/oleObject" Target="../embeddings/oleObject56.bin"/><Relationship Id="rId8" Type="http://schemas.openxmlformats.org/officeDocument/2006/relationships/image" Target="../media/image51.emf"/><Relationship Id="rId9" Type="http://schemas.openxmlformats.org/officeDocument/2006/relationships/image" Target="../media/image42.png"/><Relationship Id="rId10" Type="http://schemas.openxmlformats.org/officeDocument/2006/relationships/image" Target="../media/image43.png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4" Type="http://schemas.openxmlformats.org/officeDocument/2006/relationships/image" Target="../media/image50.emf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oleObject" Target="../embeddings/oleObject58.bin"/><Relationship Id="rId8" Type="http://schemas.openxmlformats.org/officeDocument/2006/relationships/image" Target="../media/image52.emf"/><Relationship Id="rId9" Type="http://schemas.openxmlformats.org/officeDocument/2006/relationships/oleObject" Target="../embeddings/oleObject59.bin"/><Relationship Id="rId10" Type="http://schemas.openxmlformats.org/officeDocument/2006/relationships/image" Target="../media/image41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4" Type="http://schemas.openxmlformats.org/officeDocument/2006/relationships/image" Target="../media/image50.emf"/><Relationship Id="rId5" Type="http://schemas.openxmlformats.org/officeDocument/2006/relationships/oleObject" Target="../embeddings/oleObject61.bin"/><Relationship Id="rId6" Type="http://schemas.openxmlformats.org/officeDocument/2006/relationships/image" Target="../media/image52.emf"/><Relationship Id="rId7" Type="http://schemas.openxmlformats.org/officeDocument/2006/relationships/image" Target="../media/image42.png"/><Relationship Id="rId8" Type="http://schemas.openxmlformats.org/officeDocument/2006/relationships/image" Target="../media/image43.png"/><Relationship Id="rId9" Type="http://schemas.openxmlformats.org/officeDocument/2006/relationships/oleObject" Target="../embeddings/oleObject62.bin"/><Relationship Id="rId10" Type="http://schemas.openxmlformats.org/officeDocument/2006/relationships/image" Target="../media/image53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4" Type="http://schemas.openxmlformats.org/officeDocument/2006/relationships/image" Target="../media/image50.emf"/><Relationship Id="rId5" Type="http://schemas.openxmlformats.org/officeDocument/2006/relationships/oleObject" Target="../embeddings/oleObject64.bin"/><Relationship Id="rId6" Type="http://schemas.openxmlformats.org/officeDocument/2006/relationships/image" Target="../media/image54.emf"/><Relationship Id="rId7" Type="http://schemas.openxmlformats.org/officeDocument/2006/relationships/oleObject" Target="../embeddings/oleObject65.bin"/><Relationship Id="rId8" Type="http://schemas.openxmlformats.org/officeDocument/2006/relationships/image" Target="../media/image53.emf"/><Relationship Id="rId9" Type="http://schemas.openxmlformats.org/officeDocument/2006/relationships/image" Target="../media/image42.png"/><Relationship Id="rId10" Type="http://schemas.openxmlformats.org/officeDocument/2006/relationships/image" Target="../media/image43.png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6.bin"/><Relationship Id="rId4" Type="http://schemas.openxmlformats.org/officeDocument/2006/relationships/image" Target="../media/image55.emf"/><Relationship Id="rId5" Type="http://schemas.openxmlformats.org/officeDocument/2006/relationships/image" Target="../media/image42.png"/><Relationship Id="rId6" Type="http://schemas.openxmlformats.org/officeDocument/2006/relationships/oleObject" Target="../embeddings/oleObject67.bin"/><Relationship Id="rId7" Type="http://schemas.openxmlformats.org/officeDocument/2006/relationships/image" Target="../media/image56.emf"/><Relationship Id="rId8" Type="http://schemas.openxmlformats.org/officeDocument/2006/relationships/image" Target="../media/image43.png"/><Relationship Id="rId9" Type="http://schemas.openxmlformats.org/officeDocument/2006/relationships/oleObject" Target="../embeddings/oleObject68.bin"/><Relationship Id="rId10" Type="http://schemas.openxmlformats.org/officeDocument/2006/relationships/image" Target="../media/image54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9.bin"/><Relationship Id="rId4" Type="http://schemas.openxmlformats.org/officeDocument/2006/relationships/image" Target="../media/image57.emf"/><Relationship Id="rId5" Type="http://schemas.openxmlformats.org/officeDocument/2006/relationships/oleObject" Target="../embeddings/oleObject70.bin"/><Relationship Id="rId6" Type="http://schemas.openxmlformats.org/officeDocument/2006/relationships/image" Target="../media/image58.emf"/><Relationship Id="rId7" Type="http://schemas.openxmlformats.org/officeDocument/2006/relationships/oleObject" Target="../embeddings/oleObject71.bin"/><Relationship Id="rId8" Type="http://schemas.openxmlformats.org/officeDocument/2006/relationships/image" Target="../media/image59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0.jpeg"/><Relationship Id="rId3" Type="http://schemas.openxmlformats.org/officeDocument/2006/relationships/image" Target="../media/image61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1.jpeg"/><Relationship Id="rId3" Type="http://schemas.openxmlformats.org/officeDocument/2006/relationships/image" Target="../media/image62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1.jpeg"/><Relationship Id="rId3" Type="http://schemas.openxmlformats.org/officeDocument/2006/relationships/image" Target="../media/image63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1.jpeg"/><Relationship Id="rId3" Type="http://schemas.openxmlformats.org/officeDocument/2006/relationships/image" Target="../media/image64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2.bin"/><Relationship Id="rId4" Type="http://schemas.openxmlformats.org/officeDocument/2006/relationships/image" Target="../media/image65.emf"/><Relationship Id="rId5" Type="http://schemas.openxmlformats.org/officeDocument/2006/relationships/oleObject" Target="../embeddings/oleObject73.bin"/><Relationship Id="rId6" Type="http://schemas.openxmlformats.org/officeDocument/2006/relationships/image" Target="../media/image66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4.bin"/><Relationship Id="rId4" Type="http://schemas.openxmlformats.org/officeDocument/2006/relationships/image" Target="../media/image67.emf"/><Relationship Id="rId5" Type="http://schemas.openxmlformats.org/officeDocument/2006/relationships/oleObject" Target="../embeddings/oleObject75.bin"/><Relationship Id="rId6" Type="http://schemas.openxmlformats.org/officeDocument/2006/relationships/image" Target="../media/image68.emf"/><Relationship Id="rId7" Type="http://schemas.openxmlformats.org/officeDocument/2006/relationships/oleObject" Target="../embeddings/oleObject76.bin"/><Relationship Id="rId8" Type="http://schemas.openxmlformats.org/officeDocument/2006/relationships/image" Target="../media/image69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81.bin"/><Relationship Id="rId12" Type="http://schemas.openxmlformats.org/officeDocument/2006/relationships/image" Target="../media/image74.emf"/><Relationship Id="rId13" Type="http://schemas.openxmlformats.org/officeDocument/2006/relationships/oleObject" Target="../embeddings/oleObject82.bin"/><Relationship Id="rId14" Type="http://schemas.openxmlformats.org/officeDocument/2006/relationships/image" Target="../media/image75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7.bin"/><Relationship Id="rId4" Type="http://schemas.openxmlformats.org/officeDocument/2006/relationships/image" Target="../media/image70.emf"/><Relationship Id="rId5" Type="http://schemas.openxmlformats.org/officeDocument/2006/relationships/oleObject" Target="../embeddings/oleObject78.bin"/><Relationship Id="rId6" Type="http://schemas.openxmlformats.org/officeDocument/2006/relationships/image" Target="../media/image71.emf"/><Relationship Id="rId7" Type="http://schemas.openxmlformats.org/officeDocument/2006/relationships/oleObject" Target="../embeddings/oleObject79.bin"/><Relationship Id="rId8" Type="http://schemas.openxmlformats.org/officeDocument/2006/relationships/image" Target="../media/image72.emf"/><Relationship Id="rId9" Type="http://schemas.openxmlformats.org/officeDocument/2006/relationships/oleObject" Target="../embeddings/oleObject80.bin"/><Relationship Id="rId10" Type="http://schemas.openxmlformats.org/officeDocument/2006/relationships/image" Target="../media/image7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3.bin"/><Relationship Id="rId4" Type="http://schemas.openxmlformats.org/officeDocument/2006/relationships/image" Target="../media/image76.emf"/><Relationship Id="rId5" Type="http://schemas.openxmlformats.org/officeDocument/2006/relationships/oleObject" Target="../embeddings/oleObject84.bin"/><Relationship Id="rId6" Type="http://schemas.openxmlformats.org/officeDocument/2006/relationships/image" Target="../media/image77.emf"/><Relationship Id="rId7" Type="http://schemas.openxmlformats.org/officeDocument/2006/relationships/oleObject" Target="../embeddings/oleObject85.bin"/><Relationship Id="rId8" Type="http://schemas.openxmlformats.org/officeDocument/2006/relationships/image" Target="../media/image78.emf"/><Relationship Id="rId9" Type="http://schemas.openxmlformats.org/officeDocument/2006/relationships/oleObject" Target="../embeddings/oleObject86.bin"/><Relationship Id="rId10" Type="http://schemas.openxmlformats.org/officeDocument/2006/relationships/image" Target="../media/image79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7.bin"/><Relationship Id="rId4" Type="http://schemas.openxmlformats.org/officeDocument/2006/relationships/image" Target="../media/image80.emf"/><Relationship Id="rId5" Type="http://schemas.openxmlformats.org/officeDocument/2006/relationships/oleObject" Target="../embeddings/oleObject88.bin"/><Relationship Id="rId6" Type="http://schemas.openxmlformats.org/officeDocument/2006/relationships/image" Target="../media/image81.emf"/><Relationship Id="rId1" Type="http://schemas.openxmlformats.org/officeDocument/2006/relationships/vmlDrawing" Target="../drawings/vmlDrawing28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9.bin"/><Relationship Id="rId4" Type="http://schemas.openxmlformats.org/officeDocument/2006/relationships/image" Target="../media/image82.emf"/><Relationship Id="rId5" Type="http://schemas.openxmlformats.org/officeDocument/2006/relationships/oleObject" Target="../embeddings/oleObject90.bin"/><Relationship Id="rId6" Type="http://schemas.openxmlformats.org/officeDocument/2006/relationships/image" Target="../media/image83.emf"/><Relationship Id="rId7" Type="http://schemas.openxmlformats.org/officeDocument/2006/relationships/oleObject" Target="../embeddings/oleObject91.bin"/><Relationship Id="rId8" Type="http://schemas.openxmlformats.org/officeDocument/2006/relationships/image" Target="../media/image84.emf"/><Relationship Id="rId9" Type="http://schemas.openxmlformats.org/officeDocument/2006/relationships/oleObject" Target="../embeddings/oleObject92.bin"/><Relationship Id="rId10" Type="http://schemas.openxmlformats.org/officeDocument/2006/relationships/image" Target="../media/image85.emf"/><Relationship Id="rId1" Type="http://schemas.openxmlformats.org/officeDocument/2006/relationships/vmlDrawing" Target="../drawings/vmlDrawing29.vml"/><Relationship Id="rId2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97.bin"/><Relationship Id="rId12" Type="http://schemas.openxmlformats.org/officeDocument/2006/relationships/image" Target="../media/image90.emf"/><Relationship Id="rId13" Type="http://schemas.openxmlformats.org/officeDocument/2006/relationships/oleObject" Target="../embeddings/oleObject98.bin"/><Relationship Id="rId14" Type="http://schemas.openxmlformats.org/officeDocument/2006/relationships/image" Target="../media/image91.emf"/><Relationship Id="rId15" Type="http://schemas.openxmlformats.org/officeDocument/2006/relationships/oleObject" Target="../embeddings/oleObject99.bin"/><Relationship Id="rId16" Type="http://schemas.openxmlformats.org/officeDocument/2006/relationships/image" Target="../media/image92.emf"/><Relationship Id="rId17" Type="http://schemas.openxmlformats.org/officeDocument/2006/relationships/oleObject" Target="../embeddings/oleObject100.bin"/><Relationship Id="rId18" Type="http://schemas.openxmlformats.org/officeDocument/2006/relationships/image" Target="../media/image93.emf"/><Relationship Id="rId1" Type="http://schemas.openxmlformats.org/officeDocument/2006/relationships/vmlDrawing" Target="../drawings/vmlDrawing3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3.bin"/><Relationship Id="rId4" Type="http://schemas.openxmlformats.org/officeDocument/2006/relationships/image" Target="../media/image86.emf"/><Relationship Id="rId5" Type="http://schemas.openxmlformats.org/officeDocument/2006/relationships/oleObject" Target="../embeddings/oleObject94.bin"/><Relationship Id="rId6" Type="http://schemas.openxmlformats.org/officeDocument/2006/relationships/image" Target="../media/image87.emf"/><Relationship Id="rId7" Type="http://schemas.openxmlformats.org/officeDocument/2006/relationships/oleObject" Target="../embeddings/oleObject95.bin"/><Relationship Id="rId8" Type="http://schemas.openxmlformats.org/officeDocument/2006/relationships/image" Target="../media/image88.emf"/><Relationship Id="rId9" Type="http://schemas.openxmlformats.org/officeDocument/2006/relationships/oleObject" Target="../embeddings/oleObject96.bin"/><Relationship Id="rId10" Type="http://schemas.openxmlformats.org/officeDocument/2006/relationships/image" Target="../media/image89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1.bin"/><Relationship Id="rId4" Type="http://schemas.openxmlformats.org/officeDocument/2006/relationships/image" Target="../media/image86.emf"/><Relationship Id="rId5" Type="http://schemas.openxmlformats.org/officeDocument/2006/relationships/oleObject" Target="../embeddings/oleObject102.bin"/><Relationship Id="rId6" Type="http://schemas.openxmlformats.org/officeDocument/2006/relationships/image" Target="../media/image87.emf"/><Relationship Id="rId7" Type="http://schemas.openxmlformats.org/officeDocument/2006/relationships/oleObject" Target="../embeddings/oleObject103.bin"/><Relationship Id="rId8" Type="http://schemas.openxmlformats.org/officeDocument/2006/relationships/image" Target="../media/image91.emf"/><Relationship Id="rId9" Type="http://schemas.openxmlformats.org/officeDocument/2006/relationships/oleObject" Target="../embeddings/oleObject104.bin"/><Relationship Id="rId10" Type="http://schemas.openxmlformats.org/officeDocument/2006/relationships/image" Target="../media/image94.emf"/><Relationship Id="rId1" Type="http://schemas.openxmlformats.org/officeDocument/2006/relationships/vmlDrawing" Target="../drawings/vmlDrawing31.vml"/><Relationship Id="rId2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09.bin"/><Relationship Id="rId12" Type="http://schemas.openxmlformats.org/officeDocument/2006/relationships/image" Target="../media/image90.emf"/><Relationship Id="rId13" Type="http://schemas.openxmlformats.org/officeDocument/2006/relationships/oleObject" Target="../embeddings/oleObject110.bin"/><Relationship Id="rId14" Type="http://schemas.openxmlformats.org/officeDocument/2006/relationships/image" Target="../media/image92.emf"/><Relationship Id="rId15" Type="http://schemas.openxmlformats.org/officeDocument/2006/relationships/oleObject" Target="../embeddings/oleObject111.bin"/><Relationship Id="rId16" Type="http://schemas.openxmlformats.org/officeDocument/2006/relationships/image" Target="../media/image97.emf"/><Relationship Id="rId1" Type="http://schemas.openxmlformats.org/officeDocument/2006/relationships/vmlDrawing" Target="../drawings/vmlDrawing3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05.bin"/><Relationship Id="rId4" Type="http://schemas.openxmlformats.org/officeDocument/2006/relationships/image" Target="../media/image95.emf"/><Relationship Id="rId5" Type="http://schemas.openxmlformats.org/officeDocument/2006/relationships/oleObject" Target="../embeddings/oleObject106.bin"/><Relationship Id="rId6" Type="http://schemas.openxmlformats.org/officeDocument/2006/relationships/image" Target="../media/image96.emf"/><Relationship Id="rId7" Type="http://schemas.openxmlformats.org/officeDocument/2006/relationships/oleObject" Target="../embeddings/oleObject107.bin"/><Relationship Id="rId8" Type="http://schemas.openxmlformats.org/officeDocument/2006/relationships/image" Target="../media/image88.emf"/><Relationship Id="rId9" Type="http://schemas.openxmlformats.org/officeDocument/2006/relationships/oleObject" Target="../embeddings/oleObject108.bin"/><Relationship Id="rId10" Type="http://schemas.openxmlformats.org/officeDocument/2006/relationships/image" Target="../media/image89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2.bin"/><Relationship Id="rId4" Type="http://schemas.openxmlformats.org/officeDocument/2006/relationships/image" Target="../media/image98.emf"/><Relationship Id="rId1" Type="http://schemas.openxmlformats.org/officeDocument/2006/relationships/vmlDrawing" Target="../drawings/vmlDrawing33.vml"/><Relationship Id="rId2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4" Type="http://schemas.openxmlformats.org/officeDocument/2006/relationships/oleObject" Target="../embeddings/oleObject113.bin"/><Relationship Id="rId5" Type="http://schemas.openxmlformats.org/officeDocument/2006/relationships/image" Target="../media/image98.emf"/><Relationship Id="rId1" Type="http://schemas.openxmlformats.org/officeDocument/2006/relationships/vmlDrawing" Target="../drawings/vmlDrawing34.vml"/><Relationship Id="rId2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6" Type="http://schemas.openxmlformats.org/officeDocument/2006/relationships/image" Target="../media/image100.emf"/><Relationship Id="rId7" Type="http://schemas.openxmlformats.org/officeDocument/2006/relationships/oleObject" Target="../embeddings/oleObject114.bin"/><Relationship Id="rId8" Type="http://schemas.openxmlformats.org/officeDocument/2006/relationships/image" Target="../media/image85.emf"/><Relationship Id="rId1" Type="http://schemas.openxmlformats.org/officeDocument/2006/relationships/vmlDrawing" Target="../drawings/vmlDrawing35.vml"/><Relationship Id="rId2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oleObject" Target="../embeddings/oleObject115.bin"/><Relationship Id="rId5" Type="http://schemas.openxmlformats.org/officeDocument/2006/relationships/image" Target="../media/image101.emf"/><Relationship Id="rId1" Type="http://schemas.openxmlformats.org/officeDocument/2006/relationships/vmlDrawing" Target="../drawings/vmlDrawing36.vml"/><Relationship Id="rId2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png"/><Relationship Id="rId4" Type="http://schemas.openxmlformats.org/officeDocument/2006/relationships/oleObject" Target="../embeddings/oleObject116.bin"/><Relationship Id="rId5" Type="http://schemas.openxmlformats.org/officeDocument/2006/relationships/image" Target="../media/image103.emf"/><Relationship Id="rId6" Type="http://schemas.openxmlformats.org/officeDocument/2006/relationships/oleObject" Target="../embeddings/oleObject117.bin"/><Relationship Id="rId7" Type="http://schemas.openxmlformats.org/officeDocument/2006/relationships/image" Target="../media/image104.emf"/><Relationship Id="rId8" Type="http://schemas.openxmlformats.org/officeDocument/2006/relationships/oleObject" Target="../embeddings/oleObject118.bin"/><Relationship Id="rId9" Type="http://schemas.openxmlformats.org/officeDocument/2006/relationships/image" Target="../media/image105.emf"/><Relationship Id="rId1" Type="http://schemas.openxmlformats.org/officeDocument/2006/relationships/vmlDrawing" Target="../drawings/vmlDrawing37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7.bin"/><Relationship Id="rId12" Type="http://schemas.openxmlformats.org/officeDocument/2006/relationships/image" Target="../media/image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.bin"/><Relationship Id="rId4" Type="http://schemas.openxmlformats.org/officeDocument/2006/relationships/image" Target="../media/image4.emf"/><Relationship Id="rId5" Type="http://schemas.openxmlformats.org/officeDocument/2006/relationships/oleObject" Target="../embeddings/oleObject4.bin"/><Relationship Id="rId6" Type="http://schemas.openxmlformats.org/officeDocument/2006/relationships/image" Target="../media/image5.emf"/><Relationship Id="rId7" Type="http://schemas.openxmlformats.org/officeDocument/2006/relationships/oleObject" Target="../embeddings/oleObject5.bin"/><Relationship Id="rId8" Type="http://schemas.openxmlformats.org/officeDocument/2006/relationships/image" Target="../media/image6.emf"/><Relationship Id="rId9" Type="http://schemas.openxmlformats.org/officeDocument/2006/relationships/oleObject" Target="../embeddings/oleObject6.bin"/><Relationship Id="rId10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2.bin"/><Relationship Id="rId12" Type="http://schemas.openxmlformats.org/officeDocument/2006/relationships/image" Target="../media/image12.emf"/><Relationship Id="rId13" Type="http://schemas.openxmlformats.org/officeDocument/2006/relationships/oleObject" Target="../embeddings/oleObject13.bin"/><Relationship Id="rId14" Type="http://schemas.openxmlformats.org/officeDocument/2006/relationships/image" Target="../media/image13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8.bin"/><Relationship Id="rId4" Type="http://schemas.openxmlformats.org/officeDocument/2006/relationships/image" Target="../media/image9.emf"/><Relationship Id="rId5" Type="http://schemas.openxmlformats.org/officeDocument/2006/relationships/oleObject" Target="../embeddings/oleObject9.bin"/><Relationship Id="rId6" Type="http://schemas.openxmlformats.org/officeDocument/2006/relationships/image" Target="../media/image10.emf"/><Relationship Id="rId7" Type="http://schemas.openxmlformats.org/officeDocument/2006/relationships/oleObject" Target="../embeddings/oleObject10.bin"/><Relationship Id="rId8" Type="http://schemas.openxmlformats.org/officeDocument/2006/relationships/image" Target="../media/image11.emf"/><Relationship Id="rId9" Type="http://schemas.openxmlformats.org/officeDocument/2006/relationships/oleObject" Target="../embeddings/oleObject11.bin"/><Relationship Id="rId10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4" Type="http://schemas.openxmlformats.org/officeDocument/2006/relationships/image" Target="../media/image14.emf"/><Relationship Id="rId5" Type="http://schemas.openxmlformats.org/officeDocument/2006/relationships/oleObject" Target="../embeddings/oleObject15.bin"/><Relationship Id="rId6" Type="http://schemas.openxmlformats.org/officeDocument/2006/relationships/image" Target="../media/image1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Machine Learning &amp; Data Mining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200" b="1" dirty="0" smtClean="0"/>
              <a:t>CS/CNS/EE 155</a:t>
            </a: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8:</a:t>
            </a:r>
          </a:p>
          <a:p>
            <a:r>
              <a:rPr lang="en-US" dirty="0" smtClean="0"/>
              <a:t>Structural SVMs Part 2 &amp; </a:t>
            </a:r>
          </a:p>
          <a:p>
            <a:r>
              <a:rPr lang="en-US" dirty="0" smtClean="0"/>
              <a:t>General Structured Prediction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032" y="115448"/>
            <a:ext cx="1912569" cy="81429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2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Calibri"/>
                <a:cs typeface="Calibri"/>
              </a:rPr>
              <a:t>Examples of Complex Output Spaces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>
                <a:latin typeface="Calibri"/>
                <a:cs typeface="Calibri"/>
              </a:rPr>
              <a:t>Information Retrieval</a:t>
            </a:r>
          </a:p>
          <a:p>
            <a:pPr lvl="1"/>
            <a:r>
              <a:rPr lang="en-US" sz="2200" dirty="0">
                <a:latin typeface="Calibri"/>
                <a:cs typeface="Calibri"/>
              </a:rPr>
              <a:t>Given a query x, predict a ranking </a:t>
            </a:r>
            <a:r>
              <a:rPr lang="en-US" sz="2200" i="1" dirty="0">
                <a:latin typeface="Calibri"/>
                <a:cs typeface="Calibri"/>
              </a:rPr>
              <a:t>y</a:t>
            </a:r>
            <a:r>
              <a:rPr lang="en-US" sz="2200" dirty="0">
                <a:latin typeface="Calibri"/>
                <a:cs typeface="Calibri"/>
              </a:rPr>
              <a:t>.</a:t>
            </a:r>
          </a:p>
          <a:p>
            <a:pPr lvl="1"/>
            <a:r>
              <a:rPr lang="en-US" sz="2200" dirty="0">
                <a:latin typeface="Calibri"/>
                <a:cs typeface="Calibri"/>
              </a:rPr>
              <a:t>Dependencies between results (e.g. avoid redundant hits)</a:t>
            </a:r>
          </a:p>
          <a:p>
            <a:pPr lvl="1"/>
            <a:r>
              <a:rPr lang="en-US" sz="2200" dirty="0">
                <a:latin typeface="Calibri"/>
                <a:cs typeface="Calibri"/>
              </a:rPr>
              <a:t>Loss function over rankings (e.g. Average Precision)</a:t>
            </a:r>
          </a:p>
        </p:txBody>
      </p:sp>
      <p:sp>
        <p:nvSpPr>
          <p:cNvPr id="35844" name="Rectangle 5"/>
          <p:cNvSpPr>
            <a:spLocks noChangeArrowheads="1"/>
          </p:cNvSpPr>
          <p:nvPr/>
        </p:nvSpPr>
        <p:spPr bwMode="auto">
          <a:xfrm>
            <a:off x="977900" y="3606800"/>
            <a:ext cx="1412875" cy="627063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845" name="Text Box 6"/>
          <p:cNvSpPr txBox="1">
            <a:spLocks noChangeArrowheads="1"/>
          </p:cNvSpPr>
          <p:nvPr/>
        </p:nvSpPr>
        <p:spPr bwMode="auto">
          <a:xfrm>
            <a:off x="1435100" y="3732213"/>
            <a:ext cx="73501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sz="2000"/>
              <a:t>SVM</a:t>
            </a:r>
          </a:p>
        </p:txBody>
      </p:sp>
      <p:sp>
        <p:nvSpPr>
          <p:cNvPr id="35846" name="Text Box 7"/>
          <p:cNvSpPr txBox="1">
            <a:spLocks noChangeArrowheads="1"/>
          </p:cNvSpPr>
          <p:nvPr/>
        </p:nvSpPr>
        <p:spPr bwMode="auto">
          <a:xfrm>
            <a:off x="977900" y="3530600"/>
            <a:ext cx="33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/>
              <a:t>x</a:t>
            </a:r>
          </a:p>
        </p:txBody>
      </p:sp>
      <p:sp>
        <p:nvSpPr>
          <p:cNvPr id="35847" name="Rectangle 8"/>
          <p:cNvSpPr>
            <a:spLocks noChangeArrowheads="1"/>
          </p:cNvSpPr>
          <p:nvPr/>
        </p:nvSpPr>
        <p:spPr bwMode="auto">
          <a:xfrm>
            <a:off x="977900" y="3606800"/>
            <a:ext cx="304800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848" name="Rectangle 10"/>
          <p:cNvSpPr>
            <a:spLocks noChangeArrowheads="1"/>
          </p:cNvSpPr>
          <p:nvPr/>
        </p:nvSpPr>
        <p:spPr bwMode="auto">
          <a:xfrm>
            <a:off x="3508375" y="3576638"/>
            <a:ext cx="5186363" cy="2908300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849" name="Text Box 11"/>
          <p:cNvSpPr txBox="1">
            <a:spLocks noChangeArrowheads="1"/>
          </p:cNvSpPr>
          <p:nvPr/>
        </p:nvSpPr>
        <p:spPr bwMode="auto">
          <a:xfrm>
            <a:off x="3814763" y="3567113"/>
            <a:ext cx="4778375" cy="301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 b="1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>
              <a:buFontTx/>
              <a:buAutoNum type="arabicPeriod"/>
            </a:pPr>
            <a:r>
              <a:rPr lang="en-US"/>
              <a:t>Kernel-Machines</a:t>
            </a:r>
          </a:p>
          <a:p>
            <a:pPr eaLnBrk="1" hangingPunct="1">
              <a:buFontTx/>
              <a:buAutoNum type="arabicPeriod"/>
            </a:pPr>
            <a:r>
              <a:rPr lang="en-US"/>
              <a:t>SVM-Light</a:t>
            </a:r>
          </a:p>
          <a:p>
            <a:pPr eaLnBrk="1" hangingPunct="1">
              <a:buFontTx/>
              <a:buAutoNum type="arabicPeriod"/>
            </a:pPr>
            <a:r>
              <a:rPr lang="en-US"/>
              <a:t>Learning with Kernels</a:t>
            </a:r>
          </a:p>
          <a:p>
            <a:pPr eaLnBrk="1" hangingPunct="1">
              <a:buFontTx/>
              <a:buAutoNum type="arabicPeriod"/>
            </a:pPr>
            <a:r>
              <a:rPr lang="en-US"/>
              <a:t>SV Meppen Fan Club</a:t>
            </a:r>
          </a:p>
          <a:p>
            <a:pPr eaLnBrk="1" hangingPunct="1">
              <a:buFontTx/>
              <a:buAutoNum type="arabicPeriod"/>
            </a:pPr>
            <a:r>
              <a:rPr lang="en-US"/>
              <a:t>Service Master &amp; Co.</a:t>
            </a:r>
          </a:p>
          <a:p>
            <a:pPr eaLnBrk="1" hangingPunct="1">
              <a:buFontTx/>
              <a:buAutoNum type="arabicPeriod"/>
            </a:pPr>
            <a:r>
              <a:rPr lang="en-US"/>
              <a:t>School of Volunteer Management</a:t>
            </a:r>
          </a:p>
          <a:p>
            <a:pPr eaLnBrk="1" hangingPunct="1">
              <a:buFontTx/>
              <a:buAutoNum type="arabicPeriod"/>
            </a:pPr>
            <a:r>
              <a:rPr lang="en-US"/>
              <a:t>SV Mattersburg Online</a:t>
            </a:r>
          </a:p>
          <a:p>
            <a:pPr eaLnBrk="1" hangingPunct="1"/>
            <a:r>
              <a:rPr lang="en-US"/>
              <a:t>…</a:t>
            </a:r>
          </a:p>
        </p:txBody>
      </p:sp>
      <p:sp>
        <p:nvSpPr>
          <p:cNvPr id="35850" name="Text Box 12"/>
          <p:cNvSpPr txBox="1">
            <a:spLocks noChangeArrowheads="1"/>
          </p:cNvSpPr>
          <p:nvPr/>
        </p:nvSpPr>
        <p:spPr bwMode="auto">
          <a:xfrm>
            <a:off x="3508375" y="3500438"/>
            <a:ext cx="33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/>
              <a:t>y</a:t>
            </a:r>
          </a:p>
        </p:txBody>
      </p:sp>
      <p:sp>
        <p:nvSpPr>
          <p:cNvPr id="35851" name="Rectangle 13"/>
          <p:cNvSpPr>
            <a:spLocks noChangeArrowheads="1"/>
          </p:cNvSpPr>
          <p:nvPr/>
        </p:nvSpPr>
        <p:spPr bwMode="auto">
          <a:xfrm>
            <a:off x="3508375" y="3576638"/>
            <a:ext cx="304800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852" name="Line 14"/>
          <p:cNvSpPr>
            <a:spLocks noChangeShapeType="1"/>
          </p:cNvSpPr>
          <p:nvPr/>
        </p:nvSpPr>
        <p:spPr bwMode="auto">
          <a:xfrm rot="16200000" flipH="1">
            <a:off x="2946401" y="3424237"/>
            <a:ext cx="0" cy="942975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512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800">
                <a:latin typeface="Arial" charset="0"/>
              </a:rPr>
              <a:t>Examples of Complex Output Spaces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317649" y="4281035"/>
            <a:ext cx="6061528" cy="1426331"/>
            <a:chOff x="4429872" y="458097"/>
            <a:chExt cx="4514175" cy="108845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9872" y="458097"/>
              <a:ext cx="1456765" cy="108845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51522" y="458097"/>
              <a:ext cx="1456765" cy="108845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7282" y="458097"/>
              <a:ext cx="1456765" cy="1088451"/>
            </a:xfrm>
            <a:prstGeom prst="rect">
              <a:avLst/>
            </a:prstGeom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9360" y="1654575"/>
            <a:ext cx="2435203" cy="18420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3313" y="1668568"/>
            <a:ext cx="2417626" cy="182871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89333" y="1343022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058290" y="136283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999175" y="1368956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484271" y="136895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165190" y="3864140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296411" y="390440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7" name="Left Brace 16"/>
          <p:cNvSpPr/>
          <p:nvPr/>
        </p:nvSpPr>
        <p:spPr>
          <a:xfrm rot="5400000">
            <a:off x="3273384" y="2316988"/>
            <a:ext cx="86047" cy="3789848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00593" y="3381770"/>
            <a:ext cx="27129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Co-reference Resolution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5316995" y="3419627"/>
            <a:ext cx="1609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Protein Folding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824750" y="5678662"/>
            <a:ext cx="3471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Stereo (binocular) Depth Detection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11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72876" y="6329459"/>
            <a:ext cx="3350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 see examples later in lecture.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10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Training Structured Prediction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General Form:</a:t>
            </a:r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r>
              <a:rPr lang="en-US" sz="2800" dirty="0" smtClean="0"/>
              <a:t>Or equivalently:</a:t>
            </a:r>
          </a:p>
          <a:p>
            <a:endParaRPr lang="en-US" sz="3600" dirty="0"/>
          </a:p>
          <a:p>
            <a:endParaRPr lang="en-US" dirty="0" smtClean="0"/>
          </a:p>
          <a:p>
            <a:r>
              <a:rPr lang="en-US" sz="2800" dirty="0" smtClean="0"/>
              <a:t>Require continuous surrogate of evaluation measure.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3940062"/>
              </p:ext>
            </p:extLst>
          </p:nvPr>
        </p:nvGraphicFramePr>
        <p:xfrm>
          <a:off x="2526347" y="2070605"/>
          <a:ext cx="3806825" cy="969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2686" name="Equation" r:id="rId3" imgW="1803400" imgH="457200" progId="Equation.3">
                  <p:embed/>
                </p:oleObj>
              </mc:Choice>
              <mc:Fallback>
                <p:oleObj name="Equation" r:id="rId3" imgW="18034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26347" y="2070605"/>
                        <a:ext cx="3806825" cy="969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8904703"/>
              </p:ext>
            </p:extLst>
          </p:nvPr>
        </p:nvGraphicFramePr>
        <p:xfrm>
          <a:off x="2526347" y="3797390"/>
          <a:ext cx="4102100" cy="969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2687" name="Equation" r:id="rId5" imgW="1943100" imgH="457200" progId="Equation.3">
                  <p:embed/>
                </p:oleObj>
              </mc:Choice>
              <mc:Fallback>
                <p:oleObj name="Equation" r:id="rId5" imgW="19431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26347" y="3797390"/>
                        <a:ext cx="4102100" cy="969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8" name="Straight Arrow Connector 7"/>
          <p:cNvCxnSpPr/>
          <p:nvPr/>
        </p:nvCxnSpPr>
        <p:spPr>
          <a:xfrm flipV="1">
            <a:off x="5037048" y="4549279"/>
            <a:ext cx="408991" cy="61709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837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Structural SVM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13</a:t>
            </a:fld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0117787"/>
              </p:ext>
            </p:extLst>
          </p:nvPr>
        </p:nvGraphicFramePr>
        <p:xfrm>
          <a:off x="977574" y="1486275"/>
          <a:ext cx="6923087" cy="172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89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7574" y="1486275"/>
                        <a:ext cx="6923087" cy="172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282454" y="1486275"/>
            <a:ext cx="18045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Sometimes 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normalize by M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986821" y="2194161"/>
            <a:ext cx="86103" cy="36032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3375379"/>
              </p:ext>
            </p:extLst>
          </p:nvPr>
        </p:nvGraphicFramePr>
        <p:xfrm>
          <a:off x="2085306" y="3502814"/>
          <a:ext cx="2352675" cy="627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90" name="Equation" r:id="rId5" imgW="1193800" imgH="317500" progId="Equation.3">
                  <p:embed/>
                </p:oleObj>
              </mc:Choice>
              <mc:Fallback>
                <p:oleObj name="Equation" r:id="rId5" imgW="11938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5306" y="3502814"/>
                        <a:ext cx="2352675" cy="627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5397459"/>
              </p:ext>
            </p:extLst>
          </p:nvPr>
        </p:nvGraphicFramePr>
        <p:xfrm>
          <a:off x="5519446" y="4634304"/>
          <a:ext cx="1587500" cy="747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91" name="Equation" r:id="rId7" imgW="838200" imgH="393700" progId="Equation.3">
                  <p:embed/>
                </p:oleObj>
              </mc:Choice>
              <mc:Fallback>
                <p:oleObj name="Equation" r:id="rId7" imgW="838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9446" y="4634304"/>
                        <a:ext cx="1587500" cy="747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653889" y="3402188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5619701"/>
              </p:ext>
            </p:extLst>
          </p:nvPr>
        </p:nvGraphicFramePr>
        <p:xfrm>
          <a:off x="5545138" y="3504057"/>
          <a:ext cx="2728912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92" name="Equation" r:id="rId9" imgW="1384300" imgH="215900" progId="Equation.3">
                  <p:embed/>
                </p:oleObj>
              </mc:Choice>
              <mc:Fallback>
                <p:oleObj name="Equation" r:id="rId9" imgW="1384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45138" y="3504057"/>
                        <a:ext cx="2728912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518643" y="4048830"/>
            <a:ext cx="291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Prediction of  Learned Model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46229" y="3488462"/>
            <a:ext cx="11899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Consider:</a:t>
            </a:r>
            <a:endParaRPr lang="en-US" sz="2000" b="1" dirty="0"/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4197718"/>
              </p:ext>
            </p:extLst>
          </p:nvPr>
        </p:nvGraphicFramePr>
        <p:xfrm>
          <a:off x="3575050" y="5499100"/>
          <a:ext cx="8016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93" name="Equation" r:id="rId11" imgW="406400" imgH="215900" progId="Equation.3">
                  <p:embed/>
                </p:oleObj>
              </mc:Choice>
              <mc:Fallback>
                <p:oleObj name="Equation" r:id="rId11" imgW="406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575050" y="5499100"/>
                        <a:ext cx="801688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2626511"/>
              </p:ext>
            </p:extLst>
          </p:nvPr>
        </p:nvGraphicFramePr>
        <p:xfrm>
          <a:off x="3575050" y="4689475"/>
          <a:ext cx="8016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94" name="Equation" r:id="rId13" imgW="406400" imgH="215900" progId="Equation.3">
                  <p:embed/>
                </p:oleObj>
              </mc:Choice>
              <mc:Fallback>
                <p:oleObj name="Equation" r:id="rId13" imgW="406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575050" y="4689475"/>
                        <a:ext cx="801688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4653889" y="4587544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23" name="TextBox 22"/>
          <p:cNvSpPr txBox="1"/>
          <p:nvPr/>
        </p:nvSpPr>
        <p:spPr>
          <a:xfrm>
            <a:off x="4653889" y="5414410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24" name="Rectangle 23"/>
          <p:cNvSpPr/>
          <p:nvPr/>
        </p:nvSpPr>
        <p:spPr>
          <a:xfrm>
            <a:off x="570199" y="3350967"/>
            <a:ext cx="7961212" cy="117917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2842562"/>
              </p:ext>
            </p:extLst>
          </p:nvPr>
        </p:nvGraphicFramePr>
        <p:xfrm>
          <a:off x="5519446" y="5506464"/>
          <a:ext cx="720725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495" name="Equation" r:id="rId15" imgW="381000" imgH="215900" progId="Equation.3">
                  <p:embed/>
                </p:oleObj>
              </mc:Choice>
              <mc:Fallback>
                <p:oleObj name="Equation" r:id="rId1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519446" y="5506464"/>
                        <a:ext cx="720725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881145" y="4746441"/>
            <a:ext cx="21980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Slack is continuous </a:t>
            </a:r>
          </a:p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upper bound on </a:t>
            </a:r>
          </a:p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Hamming </a:t>
            </a:r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L</a:t>
            </a:r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oss!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70199" y="4525327"/>
            <a:ext cx="7961212" cy="155233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647237" y="1589390"/>
            <a:ext cx="9194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“Slack”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6087030" y="1989500"/>
            <a:ext cx="686436" cy="56498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854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9" grpId="0"/>
      <p:bldP spid="3" grpId="0"/>
      <p:bldP spid="22" grpId="0"/>
      <p:bldP spid="23" grpId="0"/>
      <p:bldP spid="24" grpId="0" animBg="1"/>
      <p:bldP spid="26" grpId="0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86112" y="3775953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6" name="Rectangle 5"/>
          <p:cNvSpPr/>
          <p:nvPr/>
        </p:nvSpPr>
        <p:spPr>
          <a:xfrm>
            <a:off x="1286112" y="4246087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975596"/>
              </p:ext>
            </p:extLst>
          </p:nvPr>
        </p:nvGraphicFramePr>
        <p:xfrm>
          <a:off x="3774198" y="3766746"/>
          <a:ext cx="38029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3695293"/>
              </p:ext>
            </p:extLst>
          </p:nvPr>
        </p:nvGraphicFramePr>
        <p:xfrm>
          <a:off x="1501370" y="1573319"/>
          <a:ext cx="6075728" cy="151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3789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01370" y="1573319"/>
                        <a:ext cx="6075728" cy="151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1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98273" y="1464747"/>
            <a:ext cx="6694538" cy="161879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5782675"/>
              </p:ext>
            </p:extLst>
          </p:nvPr>
        </p:nvGraphicFramePr>
        <p:xfrm>
          <a:off x="1336339" y="5010783"/>
          <a:ext cx="877482" cy="4986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3790" name="Equation" r:id="rId5" imgW="381000" imgH="215900" progId="Equation.3">
                  <p:embed/>
                </p:oleObj>
              </mc:Choice>
              <mc:Fallback>
                <p:oleObj name="Equation" r:id="rId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36339" y="5010783"/>
                        <a:ext cx="877482" cy="4986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Straight Arrow Connector 16"/>
          <p:cNvCxnSpPr/>
          <p:nvPr/>
        </p:nvCxnSpPr>
        <p:spPr>
          <a:xfrm flipV="1">
            <a:off x="2281740" y="4707752"/>
            <a:ext cx="1420706" cy="50167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872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73969"/>
              </p:ext>
            </p:extLst>
          </p:nvPr>
        </p:nvGraphicFramePr>
        <p:xfrm>
          <a:off x="3774198" y="3766746"/>
          <a:ext cx="38029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  <a:endParaRPr lang="en-US" dirty="0" smtClean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7229537"/>
              </p:ext>
            </p:extLst>
          </p:nvPr>
        </p:nvGraphicFramePr>
        <p:xfrm>
          <a:off x="1501370" y="1573319"/>
          <a:ext cx="6075728" cy="151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6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01370" y="1573319"/>
                        <a:ext cx="6075728" cy="151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2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98273" y="1464747"/>
            <a:ext cx="6694538" cy="161879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86112" y="3775953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286112" y="4246087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8434400"/>
              </p:ext>
            </p:extLst>
          </p:nvPr>
        </p:nvGraphicFramePr>
        <p:xfrm>
          <a:off x="1336675" y="5010150"/>
          <a:ext cx="877888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7" name="Equation" r:id="rId5" imgW="381000" imgH="215900" progId="Equation.3">
                  <p:embed/>
                </p:oleObj>
              </mc:Choice>
              <mc:Fallback>
                <p:oleObj name="Equation" r:id="rId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36675" y="5010150"/>
                        <a:ext cx="877888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V="1">
            <a:off x="2281740" y="4326837"/>
            <a:ext cx="1420706" cy="882589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740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5160408"/>
              </p:ext>
            </p:extLst>
          </p:nvPr>
        </p:nvGraphicFramePr>
        <p:xfrm>
          <a:off x="3774198" y="3766746"/>
          <a:ext cx="38029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7229537"/>
              </p:ext>
            </p:extLst>
          </p:nvPr>
        </p:nvGraphicFramePr>
        <p:xfrm>
          <a:off x="1501370" y="1573319"/>
          <a:ext cx="6075728" cy="151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0384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01370" y="1573319"/>
                        <a:ext cx="6075728" cy="151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3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98273" y="1464747"/>
            <a:ext cx="6694538" cy="161879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86112" y="3775953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286112" y="4246087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368948"/>
              </p:ext>
            </p:extLst>
          </p:nvPr>
        </p:nvGraphicFramePr>
        <p:xfrm>
          <a:off x="1365250" y="5010150"/>
          <a:ext cx="819150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0385" name="Equation" r:id="rId5" imgW="355600" imgH="215900" progId="Equation.3">
                  <p:embed/>
                </p:oleObj>
              </mc:Choice>
              <mc:Fallback>
                <p:oleObj name="Equation" r:id="rId5" imgW="355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65250" y="5010150"/>
                        <a:ext cx="819150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V="1">
            <a:off x="2281740" y="5094617"/>
            <a:ext cx="1420706" cy="11481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740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is Slack Positive?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85597"/>
            <a:ext cx="8229600" cy="2940567"/>
          </a:xfrm>
        </p:spPr>
        <p:txBody>
          <a:bodyPr/>
          <a:lstStyle/>
          <a:p>
            <a:r>
              <a:rPr lang="en-US" sz="2800" dirty="0" smtClean="0"/>
              <a:t>Whenever margin not big enough!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0298284"/>
              </p:ext>
            </p:extLst>
          </p:nvPr>
        </p:nvGraphicFramePr>
        <p:xfrm>
          <a:off x="977574" y="1464747"/>
          <a:ext cx="6923087" cy="172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1978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7574" y="1464747"/>
                        <a:ext cx="6923087" cy="172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8166010"/>
              </p:ext>
            </p:extLst>
          </p:nvPr>
        </p:nvGraphicFramePr>
        <p:xfrm>
          <a:off x="1081343" y="4725699"/>
          <a:ext cx="6542842" cy="9961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1979" name="Equation" r:id="rId5" imgW="3416300" imgH="520700" progId="Equation.3">
                  <p:embed/>
                </p:oleObj>
              </mc:Choice>
              <mc:Fallback>
                <p:oleObj name="Equation" r:id="rId5" imgW="34163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81343" y="4725699"/>
                        <a:ext cx="6542842" cy="9961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3293711"/>
              </p:ext>
            </p:extLst>
          </p:nvPr>
        </p:nvGraphicFramePr>
        <p:xfrm>
          <a:off x="2328135" y="1834506"/>
          <a:ext cx="4102100" cy="969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1980" name="Equation" r:id="rId7" imgW="1943100" imgH="457200" progId="Equation.3">
                  <p:embed/>
                </p:oleObj>
              </mc:Choice>
              <mc:Fallback>
                <p:oleObj name="Equation" r:id="rId7" imgW="19431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28135" y="1834506"/>
                        <a:ext cx="4102100" cy="969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23943" y="5790636"/>
            <a:ext cx="3360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Verify that above definition ≥0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5833237" y="2890576"/>
            <a:ext cx="23528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Hamming Hinge Loss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13" name="Straight Arrow Connector 12"/>
          <p:cNvCxnSpPr>
            <a:stCxn id="12" idx="2"/>
          </p:cNvCxnSpPr>
          <p:nvPr/>
        </p:nvCxnSpPr>
        <p:spPr>
          <a:xfrm>
            <a:off x="7009664" y="3290686"/>
            <a:ext cx="0" cy="162454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2" idx="0"/>
          </p:cNvCxnSpPr>
          <p:nvPr/>
        </p:nvCxnSpPr>
        <p:spPr>
          <a:xfrm flipH="1" flipV="1">
            <a:off x="6430235" y="2504255"/>
            <a:ext cx="579429" cy="38632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1088518" y="3908163"/>
            <a:ext cx="5572530" cy="754062"/>
            <a:chOff x="1088518" y="3908163"/>
            <a:chExt cx="5572530" cy="754062"/>
          </a:xfrm>
        </p:grpSpPr>
        <p:graphicFrame>
          <p:nvGraphicFramePr>
            <p:cNvPr id="23" name="Object 2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003892543"/>
                </p:ext>
              </p:extLst>
            </p:nvPr>
          </p:nvGraphicFramePr>
          <p:xfrm>
            <a:off x="1088518" y="3972747"/>
            <a:ext cx="728662" cy="4127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1981" name="Equation" r:id="rId9" imgW="381000" imgH="215900" progId="Equation.3">
                    <p:embed/>
                  </p:oleObj>
                </mc:Choice>
                <mc:Fallback>
                  <p:oleObj name="Equation" r:id="rId9" imgW="381000" imgH="2159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088518" y="3972747"/>
                          <a:ext cx="728662" cy="4127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" name="Object 2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85058758"/>
                </p:ext>
              </p:extLst>
            </p:nvPr>
          </p:nvGraphicFramePr>
          <p:xfrm>
            <a:off x="2551011" y="3908163"/>
            <a:ext cx="4110037" cy="7540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1982" name="Equation" r:id="rId11" imgW="2146300" imgH="393700" progId="Equation.3">
                    <p:embed/>
                  </p:oleObj>
                </mc:Choice>
                <mc:Fallback>
                  <p:oleObj name="Equation" r:id="rId11" imgW="21463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2551011" y="3908163"/>
                          <a:ext cx="4110037" cy="75406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28" name="Group 27"/>
            <p:cNvGrpSpPr/>
            <p:nvPr/>
          </p:nvGrpSpPr>
          <p:grpSpPr>
            <a:xfrm>
              <a:off x="1813143" y="3958395"/>
              <a:ext cx="666118" cy="400110"/>
              <a:chOff x="2676380" y="5331409"/>
              <a:chExt cx="666118" cy="400110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2676380" y="5331409"/>
                <a:ext cx="45842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Wingdings"/>
                    <a:ea typeface="Wingdings"/>
                    <a:cs typeface="Wingdings"/>
                    <a:sym typeface="Wingdings"/>
                  </a:rPr>
                  <a:t></a:t>
                </a:r>
                <a:endParaRPr lang="en-US" sz="2000" dirty="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2884069" y="5331409"/>
                <a:ext cx="45842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latin typeface="Wingdings"/>
                    <a:ea typeface="Wingdings"/>
                    <a:cs typeface="Wingdings"/>
                    <a:sym typeface="Wingdings"/>
                  </a:rPr>
                  <a:t></a:t>
                </a:r>
                <a:endParaRPr lang="en-US" sz="2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07980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18</a:t>
            </a:fld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867617" y="2307758"/>
            <a:ext cx="0" cy="40904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867617" y="6388222"/>
            <a:ext cx="4455759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3457550" y="3689076"/>
            <a:ext cx="324465" cy="599292"/>
            <a:chOff x="4078216" y="2146262"/>
            <a:chExt cx="324465" cy="599292"/>
          </a:xfrm>
        </p:grpSpPr>
        <p:sp>
          <p:nvSpPr>
            <p:cNvPr id="17" name="TextBox 16"/>
            <p:cNvSpPr txBox="1"/>
            <p:nvPr/>
          </p:nvSpPr>
          <p:spPr>
            <a:xfrm>
              <a:off x="4078216" y="2146262"/>
              <a:ext cx="3244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y</a:t>
              </a:r>
              <a:r>
                <a:rPr lang="en-US" baseline="-25000" dirty="0" err="1" smtClean="0"/>
                <a:t>i</a:t>
              </a:r>
              <a:endParaRPr lang="en-US" baseline="-25000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4139178" y="2528414"/>
              <a:ext cx="217147" cy="217140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Oval 18"/>
          <p:cNvSpPr/>
          <p:nvPr/>
        </p:nvSpPr>
        <p:spPr>
          <a:xfrm>
            <a:off x="1297277" y="3533990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3597908" y="5529581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075191" y="2666605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603800" y="485166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1909748" y="3601058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1422048" y="308607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4161717" y="4765815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409307" y="5773640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518436" y="318100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6305037"/>
              </p:ext>
            </p:extLst>
          </p:nvPr>
        </p:nvGraphicFramePr>
        <p:xfrm>
          <a:off x="1119574" y="308267"/>
          <a:ext cx="6919912" cy="172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3028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9574" y="308267"/>
                        <a:ext cx="6919912" cy="172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8133601"/>
              </p:ext>
            </p:extLst>
          </p:nvPr>
        </p:nvGraphicFramePr>
        <p:xfrm>
          <a:off x="5569386" y="2069585"/>
          <a:ext cx="3043311" cy="8255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3029" name="Equation" r:id="rId5" imgW="1778000" imgH="482600" progId="Equation.3">
                  <p:embed/>
                </p:oleObj>
              </mc:Choice>
              <mc:Fallback>
                <p:oleObj name="Equation" r:id="rId5" imgW="17780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69386" y="2069585"/>
                        <a:ext cx="3043311" cy="8255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5" name="Left Brace 54"/>
          <p:cNvSpPr/>
          <p:nvPr/>
        </p:nvSpPr>
        <p:spPr>
          <a:xfrm rot="16200000">
            <a:off x="7630631" y="2106467"/>
            <a:ext cx="143369" cy="166788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6069953" y="2980952"/>
            <a:ext cx="2616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High Dimensional </a:t>
            </a:r>
            <a:r>
              <a:rPr lang="en-US" sz="2000" dirty="0"/>
              <a:t>P</a:t>
            </a:r>
            <a:r>
              <a:rPr lang="en-US" sz="2000" dirty="0" smtClean="0"/>
              <a:t>oint</a:t>
            </a:r>
            <a:endParaRPr lang="en-US" sz="2000" dirty="0"/>
          </a:p>
        </p:txBody>
      </p:sp>
      <p:sp>
        <p:nvSpPr>
          <p:cNvPr id="57" name="Oval 56"/>
          <p:cNvSpPr/>
          <p:nvPr/>
        </p:nvSpPr>
        <p:spPr>
          <a:xfrm>
            <a:off x="2489546" y="381245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2870812" y="506827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2365967" y="511263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148820" y="441097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1096328" y="4463292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1054922" y="598320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1723466" y="565749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3503331" y="609177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1054922" y="522120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4658788" y="5141079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4122383" y="5809897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691930" y="3133880"/>
            <a:ext cx="3680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w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2235380" y="3086079"/>
            <a:ext cx="2640555" cy="356861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5448076" y="308267"/>
            <a:ext cx="28755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Structural SVM</a:t>
            </a:r>
          </a:p>
          <a:p>
            <a:r>
              <a:rPr lang="en-US" sz="2000" b="1" dirty="0" smtClean="0">
                <a:solidFill>
                  <a:srgbClr val="953735"/>
                </a:solidFill>
              </a:rPr>
              <a:t>Geometric Interpretation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3794091" y="4313469"/>
            <a:ext cx="217147" cy="217140"/>
          </a:xfrm>
          <a:prstGeom prst="ellipse">
            <a:avLst/>
          </a:prstGeom>
          <a:noFill/>
          <a:ln w="254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/>
          <p:cNvCxnSpPr>
            <a:endCxn id="52" idx="1"/>
          </p:cNvCxnSpPr>
          <p:nvPr/>
        </p:nvCxnSpPr>
        <p:spPr>
          <a:xfrm>
            <a:off x="3720912" y="4258208"/>
            <a:ext cx="104979" cy="8706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endCxn id="73" idx="1"/>
          </p:cNvCxnSpPr>
          <p:nvPr/>
        </p:nvCxnSpPr>
        <p:spPr>
          <a:xfrm>
            <a:off x="3181273" y="4588440"/>
            <a:ext cx="286568" cy="24123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2983610" y="4410180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3436041" y="4797877"/>
            <a:ext cx="217147" cy="21714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Left Brace 74"/>
          <p:cNvSpPr/>
          <p:nvPr/>
        </p:nvSpPr>
        <p:spPr>
          <a:xfrm rot="16200000">
            <a:off x="3016275" y="659081"/>
            <a:ext cx="143368" cy="2314396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Arrow Connector 75"/>
          <p:cNvCxnSpPr>
            <a:stCxn id="75" idx="1"/>
          </p:cNvCxnSpPr>
          <p:nvPr/>
        </p:nvCxnSpPr>
        <p:spPr>
          <a:xfrm>
            <a:off x="3087959" y="1887963"/>
            <a:ext cx="369591" cy="264264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Left Brace 76"/>
          <p:cNvSpPr/>
          <p:nvPr/>
        </p:nvSpPr>
        <p:spPr>
          <a:xfrm rot="2143300">
            <a:off x="3529221" y="4360053"/>
            <a:ext cx="122674" cy="39724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79"/>
          <p:cNvCxnSpPr>
            <a:stCxn id="78" idx="1"/>
            <a:endCxn id="59" idx="5"/>
          </p:cNvCxnSpPr>
          <p:nvPr/>
        </p:nvCxnSpPr>
        <p:spPr>
          <a:xfrm>
            <a:off x="4300654" y="3703942"/>
            <a:ext cx="543481" cy="41797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Oval 58"/>
          <p:cNvSpPr/>
          <p:nvPr/>
        </p:nvSpPr>
        <p:spPr>
          <a:xfrm>
            <a:off x="4658788" y="3936578"/>
            <a:ext cx="217147" cy="217140"/>
          </a:xfrm>
          <a:prstGeom prst="ellipse">
            <a:avLst/>
          </a:prstGeom>
          <a:solidFill>
            <a:schemeClr val="tx1"/>
          </a:solidFill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Left Brace 80"/>
          <p:cNvSpPr/>
          <p:nvPr/>
        </p:nvSpPr>
        <p:spPr>
          <a:xfrm rot="2143300">
            <a:off x="3960049" y="3775090"/>
            <a:ext cx="165695" cy="512959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4268854" y="3672143"/>
            <a:ext cx="217147" cy="21714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54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/>
          <p:cNvSpPr txBox="1"/>
          <p:nvPr/>
        </p:nvSpPr>
        <p:spPr>
          <a:xfrm>
            <a:off x="2735583" y="4092827"/>
            <a:ext cx="346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y’</a:t>
            </a:r>
            <a:endParaRPr lang="en-US" baseline="-25000" dirty="0"/>
          </a:p>
        </p:txBody>
      </p:sp>
      <p:sp>
        <p:nvSpPr>
          <p:cNvPr id="92" name="TextBox 91"/>
          <p:cNvSpPr txBox="1"/>
          <p:nvPr/>
        </p:nvSpPr>
        <p:spPr>
          <a:xfrm>
            <a:off x="4837624" y="3873742"/>
            <a:ext cx="346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  <a:r>
              <a:rPr lang="en-US" dirty="0" smtClean="0"/>
              <a:t>’</a:t>
            </a:r>
            <a:endParaRPr lang="en-US" baseline="-25000" dirty="0"/>
          </a:p>
        </p:txBody>
      </p:sp>
      <p:grpSp>
        <p:nvGrpSpPr>
          <p:cNvPr id="103" name="Group 102"/>
          <p:cNvGrpSpPr/>
          <p:nvPr/>
        </p:nvGrpSpPr>
        <p:grpSpPr>
          <a:xfrm>
            <a:off x="3597908" y="2434774"/>
            <a:ext cx="1614073" cy="546178"/>
            <a:chOff x="3657785" y="2123871"/>
            <a:chExt cx="1614073" cy="546178"/>
          </a:xfrm>
        </p:grpSpPr>
        <p:sp>
          <p:nvSpPr>
            <p:cNvPr id="94" name="TextBox 93"/>
            <p:cNvSpPr txBox="1"/>
            <p:nvPr/>
          </p:nvSpPr>
          <p:spPr>
            <a:xfrm>
              <a:off x="3657785" y="2158823"/>
              <a:ext cx="6630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≤0</a:t>
              </a:r>
              <a:r>
                <a:rPr lang="en-US" dirty="0" smtClean="0">
                  <a:latin typeface="Wingdings"/>
                  <a:ea typeface="Wingdings"/>
                  <a:cs typeface="Wingdings"/>
                  <a:sym typeface="Wingdings"/>
                </a:rPr>
                <a:t></a:t>
              </a:r>
              <a:endParaRPr lang="en-US" dirty="0"/>
            </a:p>
          </p:txBody>
        </p:sp>
        <p:graphicFrame>
          <p:nvGraphicFramePr>
            <p:cNvPr id="97" name="Object 9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32326186"/>
                </p:ext>
              </p:extLst>
            </p:nvPr>
          </p:nvGraphicFramePr>
          <p:xfrm>
            <a:off x="4224832" y="2178263"/>
            <a:ext cx="1047026" cy="49178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73030" name="Equation" r:id="rId7" imgW="838200" imgH="393700" progId="Equation.3">
                    <p:embed/>
                  </p:oleObj>
                </mc:Choice>
                <mc:Fallback>
                  <p:oleObj name="Equation" r:id="rId7" imgW="8382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224832" y="2178263"/>
                          <a:ext cx="1047026" cy="49178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02" name="Rectangle 101"/>
            <p:cNvSpPr/>
            <p:nvPr/>
          </p:nvSpPr>
          <p:spPr>
            <a:xfrm>
              <a:off x="3701194" y="2123871"/>
              <a:ext cx="1568874" cy="546178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82" name="Straight Arrow Connector 81"/>
          <p:cNvCxnSpPr>
            <a:stCxn id="75" idx="1"/>
          </p:cNvCxnSpPr>
          <p:nvPr/>
        </p:nvCxnSpPr>
        <p:spPr>
          <a:xfrm>
            <a:off x="3087959" y="1887963"/>
            <a:ext cx="870931" cy="204861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102" idx="2"/>
          </p:cNvCxnSpPr>
          <p:nvPr/>
        </p:nvCxnSpPr>
        <p:spPr>
          <a:xfrm flipH="1">
            <a:off x="4011238" y="2980952"/>
            <a:ext cx="414516" cy="770178"/>
          </a:xfrm>
          <a:prstGeom prst="straightConnector1">
            <a:avLst/>
          </a:prstGeom>
          <a:grpFill/>
          <a:ln>
            <a:solidFill>
              <a:schemeClr val="accent4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 flipV="1">
            <a:off x="4726078" y="1998305"/>
            <a:ext cx="107137" cy="436469"/>
          </a:xfrm>
          <a:prstGeom prst="straightConnector1">
            <a:avLst/>
          </a:prstGeom>
          <a:grpFill/>
          <a:ln>
            <a:solidFill>
              <a:schemeClr val="accent4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>
            <a:off x="5074029" y="3882171"/>
            <a:ext cx="367219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604A7B"/>
                </a:solidFill>
              </a:rPr>
              <a:t>Size </a:t>
            </a:r>
            <a:r>
              <a:rPr lang="en-US" sz="2000" b="1" dirty="0">
                <a:solidFill>
                  <a:srgbClr val="604A7B"/>
                </a:solidFill>
              </a:rPr>
              <a:t>of Margin </a:t>
            </a:r>
          </a:p>
          <a:p>
            <a:pPr algn="ctr"/>
            <a:r>
              <a:rPr lang="en-US" sz="2000" b="1" dirty="0" err="1">
                <a:solidFill>
                  <a:srgbClr val="604A7B"/>
                </a:solidFill>
              </a:rPr>
              <a:t>vs</a:t>
            </a:r>
            <a:r>
              <a:rPr lang="en-US" sz="2000" b="1" dirty="0">
                <a:solidFill>
                  <a:srgbClr val="604A7B"/>
                </a:solidFill>
              </a:rPr>
              <a:t> </a:t>
            </a:r>
          </a:p>
          <a:p>
            <a:pPr algn="ctr"/>
            <a:r>
              <a:rPr lang="en-US" sz="2000" b="1" dirty="0">
                <a:solidFill>
                  <a:srgbClr val="604A7B"/>
                </a:solidFill>
              </a:rPr>
              <a:t>Size of Margin Violations</a:t>
            </a:r>
          </a:p>
          <a:p>
            <a:pPr algn="ctr"/>
            <a:r>
              <a:rPr lang="en-US" sz="2000" dirty="0">
                <a:solidFill>
                  <a:srgbClr val="604A7B"/>
                </a:solidFill>
              </a:rPr>
              <a:t>(C controls trade-off</a:t>
            </a:r>
            <a:r>
              <a:rPr lang="en-US" sz="2000" dirty="0" smtClean="0">
                <a:solidFill>
                  <a:srgbClr val="604A7B"/>
                </a:solidFill>
              </a:rPr>
              <a:t>)</a:t>
            </a:r>
          </a:p>
          <a:p>
            <a:pPr algn="ctr"/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(Margin scaled by 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Hamming </a:t>
            </a:r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Loss)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endParaRPr lang="en-US" sz="2000" dirty="0">
              <a:solidFill>
                <a:srgbClr val="604A7B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5569386" y="2029118"/>
            <a:ext cx="3043310" cy="136902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956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3" grpId="0" animBg="1"/>
      <p:bldP spid="39" grpId="0" animBg="1"/>
      <p:bldP spid="42" grpId="0" animBg="1"/>
      <p:bldP spid="43" grpId="0" animBg="1"/>
      <p:bldP spid="44" grpId="0" animBg="1"/>
      <p:bldP spid="45" grpId="0" animBg="1"/>
      <p:bldP spid="57" grpId="0" animBg="1"/>
      <p:bldP spid="60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25" grpId="0"/>
      <p:bldP spid="52" grpId="0" animBg="1"/>
      <p:bldP spid="41" grpId="0" animBg="1"/>
      <p:bldP spid="73" grpId="0" animBg="1"/>
      <p:bldP spid="75" grpId="0" animBg="1"/>
      <p:bldP spid="77" grpId="0" animBg="1"/>
      <p:bldP spid="59" grpId="0" animBg="1"/>
      <p:bldP spid="81" grpId="0" animBg="1"/>
      <p:bldP spid="78" grpId="0" animBg="1"/>
      <p:bldP spid="91" grpId="0"/>
      <p:bldP spid="92" grpId="0"/>
      <p:bldP spid="12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Structural SVM </a:t>
            </a:r>
            <a:r>
              <a:rPr lang="en-US" dirty="0"/>
              <a:t>Training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7375"/>
            <a:ext cx="8229600" cy="2308788"/>
          </a:xfrm>
        </p:spPr>
        <p:txBody>
          <a:bodyPr/>
          <a:lstStyle/>
          <a:p>
            <a:r>
              <a:rPr lang="en-US" dirty="0" smtClean="0"/>
              <a:t>Strictly convex optimization problem</a:t>
            </a:r>
          </a:p>
          <a:p>
            <a:pPr lvl="1"/>
            <a:r>
              <a:rPr lang="en-US" dirty="0" smtClean="0"/>
              <a:t>Same form as standard SVM optimization</a:t>
            </a:r>
          </a:p>
          <a:p>
            <a:pPr lvl="1"/>
            <a:r>
              <a:rPr lang="en-US" dirty="0" smtClean="0"/>
              <a:t>Easy right?</a:t>
            </a:r>
          </a:p>
          <a:p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Intractable # of constraints!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9241577"/>
              </p:ext>
            </p:extLst>
          </p:nvPr>
        </p:nvGraphicFramePr>
        <p:xfrm>
          <a:off x="977574" y="1464747"/>
          <a:ext cx="6923087" cy="172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982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7574" y="1464747"/>
                        <a:ext cx="6923087" cy="1720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Left Brace 5"/>
          <p:cNvSpPr/>
          <p:nvPr/>
        </p:nvSpPr>
        <p:spPr>
          <a:xfrm rot="16200000">
            <a:off x="3401305" y="703181"/>
            <a:ext cx="293865" cy="5015400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23429" y="3264533"/>
            <a:ext cx="30443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Often Exponentially Many!</a:t>
            </a:r>
            <a:endParaRPr lang="en-US" sz="2000" b="1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11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Homework 2 due next Tuesday</a:t>
            </a:r>
          </a:p>
          <a:p>
            <a:pPr lvl="1"/>
            <a:r>
              <a:rPr lang="en-US" dirty="0" smtClean="0"/>
              <a:t>2pm via Moodle</a:t>
            </a:r>
          </a:p>
          <a:p>
            <a:pPr lvl="1"/>
            <a:endParaRPr lang="en-US" sz="1600" dirty="0"/>
          </a:p>
          <a:p>
            <a:r>
              <a:rPr lang="en-US" dirty="0" smtClean="0"/>
              <a:t>Homework 3 out next week</a:t>
            </a:r>
          </a:p>
          <a:p>
            <a:pPr lvl="1"/>
            <a:r>
              <a:rPr lang="en-US" dirty="0" smtClean="0"/>
              <a:t>Due 2 weeks later</a:t>
            </a:r>
          </a:p>
          <a:p>
            <a:pPr lvl="1"/>
            <a:r>
              <a:rPr lang="en-US" dirty="0" smtClean="0"/>
              <a:t>(Easier than HW2)</a:t>
            </a:r>
          </a:p>
          <a:p>
            <a:pPr lvl="1"/>
            <a:endParaRPr lang="en-US" sz="1600" dirty="0"/>
          </a:p>
          <a:p>
            <a:r>
              <a:rPr lang="en-US" dirty="0" err="1" smtClean="0"/>
              <a:t>Kaggle</a:t>
            </a:r>
            <a:r>
              <a:rPr lang="en-US" dirty="0" smtClean="0"/>
              <a:t> Mini-Project out next week</a:t>
            </a:r>
          </a:p>
          <a:p>
            <a:pPr lvl="1"/>
            <a:r>
              <a:rPr lang="en-US" dirty="0" smtClean="0"/>
              <a:t>Due ~3 weeks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176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Structural SVM Training</a:t>
            </a:r>
          </a:p>
        </p:txBody>
      </p:sp>
      <p:sp>
        <p:nvSpPr>
          <p:cNvPr id="9221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The trick is to not enumerate all constraints.</a:t>
            </a:r>
          </a:p>
          <a:p>
            <a:endParaRPr lang="en-US" sz="1600" dirty="0" smtClean="0"/>
          </a:p>
          <a:p>
            <a:r>
              <a:rPr lang="en-US" sz="2800" dirty="0" smtClean="0"/>
              <a:t>Only </a:t>
            </a:r>
            <a:r>
              <a:rPr lang="en-US" sz="2800" dirty="0"/>
              <a:t>solve the SVM objective over a small subset of constraints (</a:t>
            </a:r>
            <a:r>
              <a:rPr lang="en-US" sz="2800" b="1" dirty="0"/>
              <a:t>working set</a:t>
            </a:r>
            <a:r>
              <a:rPr lang="en-US" sz="2800" dirty="0"/>
              <a:t>)</a:t>
            </a:r>
            <a:r>
              <a:rPr lang="en-US" sz="2800" dirty="0" smtClean="0"/>
              <a:t>.</a:t>
            </a:r>
          </a:p>
          <a:p>
            <a:pPr lvl="1"/>
            <a:r>
              <a:rPr lang="en-US" sz="2400" dirty="0" smtClean="0"/>
              <a:t>Efficient!</a:t>
            </a:r>
          </a:p>
          <a:p>
            <a:endParaRPr lang="en-US" sz="1600" dirty="0"/>
          </a:p>
          <a:p>
            <a:r>
              <a:rPr lang="en-US" sz="2800" dirty="0" smtClean="0"/>
              <a:t>But some </a:t>
            </a:r>
            <a:r>
              <a:rPr lang="en-US" sz="2800" dirty="0"/>
              <a:t>constraints </a:t>
            </a:r>
            <a:r>
              <a:rPr lang="en-US" sz="2800" dirty="0" smtClean="0"/>
              <a:t>might </a:t>
            </a:r>
            <a:r>
              <a:rPr lang="en-US" sz="2800" dirty="0"/>
              <a:t>be violated</a:t>
            </a:r>
            <a:r>
              <a:rPr lang="en-US" sz="2800" dirty="0" smtClean="0"/>
              <a:t>.</a:t>
            </a:r>
          </a:p>
          <a:p>
            <a:endParaRPr lang="en-US" sz="2800" dirty="0"/>
          </a:p>
        </p:txBody>
      </p:sp>
      <p:graphicFrame>
        <p:nvGraphicFramePr>
          <p:cNvPr id="9219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1428791"/>
              </p:ext>
            </p:extLst>
          </p:nvPr>
        </p:nvGraphicFramePr>
        <p:xfrm>
          <a:off x="1657350" y="1490663"/>
          <a:ext cx="5716588" cy="909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8963" name="Equation" r:id="rId3" imgW="2476500" imgH="393700" progId="Equation.3">
                  <p:embed/>
                </p:oleObj>
              </mc:Choice>
              <mc:Fallback>
                <p:oleObj name="Equation" r:id="rId3" imgW="24765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57350" y="1490663"/>
                        <a:ext cx="5716588" cy="909637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97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0496574"/>
              </p:ext>
            </p:extLst>
          </p:nvPr>
        </p:nvGraphicFramePr>
        <p:xfrm>
          <a:off x="3530240" y="3766746"/>
          <a:ext cx="380290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955231"/>
              </p:ext>
            </p:extLst>
          </p:nvPr>
        </p:nvGraphicFramePr>
        <p:xfrm>
          <a:off x="3530240" y="3766746"/>
          <a:ext cx="38029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2115051"/>
              </p:ext>
            </p:extLst>
          </p:nvPr>
        </p:nvGraphicFramePr>
        <p:xfrm>
          <a:off x="1501370" y="1573319"/>
          <a:ext cx="6075728" cy="151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2419" name="Equation" r:id="rId3" imgW="3365500" imgH="838200" progId="Equation.3">
                  <p:embed/>
                </p:oleObj>
              </mc:Choice>
              <mc:Fallback>
                <p:oleObj name="Equation" r:id="rId3" imgW="33655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01370" y="1573319"/>
                        <a:ext cx="6075728" cy="151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98273" y="1464747"/>
            <a:ext cx="6694538" cy="161879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71312" y="3775953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71312" y="4246087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8621326"/>
              </p:ext>
            </p:extLst>
          </p:nvPr>
        </p:nvGraphicFramePr>
        <p:xfrm>
          <a:off x="1222375" y="5010150"/>
          <a:ext cx="877888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2420" name="Equation" r:id="rId5" imgW="381000" imgH="215900" progId="Equation.3">
                  <p:embed/>
                </p:oleObj>
              </mc:Choice>
              <mc:Fallback>
                <p:oleObj name="Equation" r:id="rId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2375" y="5010150"/>
                        <a:ext cx="877888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42792" y="4516660"/>
            <a:ext cx="313610" cy="28068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42792" y="4155154"/>
            <a:ext cx="313610" cy="280682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V="1">
            <a:off x="2093088" y="4707752"/>
            <a:ext cx="1343872" cy="50167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100263" y="5087441"/>
            <a:ext cx="1336697" cy="12198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7142" y="4914521"/>
            <a:ext cx="260984" cy="26620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38387" y="5240803"/>
            <a:ext cx="313610" cy="28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6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Approximate Hinge Loss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4034"/>
            <a:ext cx="8229600" cy="461212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Choose tolerate </a:t>
            </a:r>
            <a:r>
              <a:rPr lang="el-GR" sz="2400" dirty="0" smtClean="0"/>
              <a:t>ε</a:t>
            </a:r>
            <a:r>
              <a:rPr lang="en-US" sz="2400" dirty="0" smtClean="0"/>
              <a:t>&gt;0: 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22</a:t>
            </a:fld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480012" y="1930214"/>
            <a:ext cx="2676380" cy="114808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0249813"/>
              </p:ext>
            </p:extLst>
          </p:nvPr>
        </p:nvGraphicFramePr>
        <p:xfrm>
          <a:off x="1017955" y="1987618"/>
          <a:ext cx="7095495" cy="16858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396" name="Equation" r:id="rId3" imgW="3517900" imgH="838200" progId="Equation.3">
                  <p:embed/>
                </p:oleObj>
              </mc:Choice>
              <mc:Fallback>
                <p:oleObj name="Equation" r:id="rId3" imgW="35179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7955" y="1987618"/>
                        <a:ext cx="7095495" cy="16858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2954204"/>
              </p:ext>
            </p:extLst>
          </p:nvPr>
        </p:nvGraphicFramePr>
        <p:xfrm>
          <a:off x="2085306" y="3879819"/>
          <a:ext cx="2352675" cy="627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397" name="Equation" r:id="rId5" imgW="1193800" imgH="317500" progId="Equation.3">
                  <p:embed/>
                </p:oleObj>
              </mc:Choice>
              <mc:Fallback>
                <p:oleObj name="Equation" r:id="rId5" imgW="11938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85306" y="3879819"/>
                        <a:ext cx="2352675" cy="627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090334"/>
              </p:ext>
            </p:extLst>
          </p:nvPr>
        </p:nvGraphicFramePr>
        <p:xfrm>
          <a:off x="5519446" y="4946650"/>
          <a:ext cx="1949450" cy="747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398" name="Equation" r:id="rId7" imgW="1028700" imgH="393700" progId="Equation.3">
                  <p:embed/>
                </p:oleObj>
              </mc:Choice>
              <mc:Fallback>
                <p:oleObj name="Equation" r:id="rId7" imgW="1028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19446" y="4946650"/>
                        <a:ext cx="1949450" cy="747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4653889" y="3779193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9674628"/>
              </p:ext>
            </p:extLst>
          </p:nvPr>
        </p:nvGraphicFramePr>
        <p:xfrm>
          <a:off x="5545138" y="3881062"/>
          <a:ext cx="2728912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399" name="Equation" r:id="rId9" imgW="1384300" imgH="215900" progId="Equation.3">
                  <p:embed/>
                </p:oleObj>
              </mc:Choice>
              <mc:Fallback>
                <p:oleObj name="Equation" r:id="rId9" imgW="1384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45138" y="3881062"/>
                        <a:ext cx="2728912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1518643" y="4425835"/>
            <a:ext cx="291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Prediction of  Learned Model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46229" y="3865467"/>
            <a:ext cx="11899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Consider:</a:t>
            </a:r>
            <a:endParaRPr lang="en-US" sz="2000" b="1" dirty="0"/>
          </a:p>
        </p:txBody>
      </p:sp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610300"/>
              </p:ext>
            </p:extLst>
          </p:nvPr>
        </p:nvGraphicFramePr>
        <p:xfrm>
          <a:off x="3575050" y="5725409"/>
          <a:ext cx="8016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400" name="Equation" r:id="rId11" imgW="406400" imgH="215900" progId="Equation.3">
                  <p:embed/>
                </p:oleObj>
              </mc:Choice>
              <mc:Fallback>
                <p:oleObj name="Equation" r:id="rId11" imgW="406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575050" y="5725409"/>
                        <a:ext cx="801688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4267196"/>
              </p:ext>
            </p:extLst>
          </p:nvPr>
        </p:nvGraphicFramePr>
        <p:xfrm>
          <a:off x="3575050" y="5001896"/>
          <a:ext cx="8016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401" name="Equation" r:id="rId13" imgW="406400" imgH="215900" progId="Equation.3">
                  <p:embed/>
                </p:oleObj>
              </mc:Choice>
              <mc:Fallback>
                <p:oleObj name="Equation" r:id="rId13" imgW="406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575050" y="5001896"/>
                        <a:ext cx="801688" cy="425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4653889" y="4899965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29" name="TextBox 28"/>
          <p:cNvSpPr txBox="1"/>
          <p:nvPr/>
        </p:nvSpPr>
        <p:spPr>
          <a:xfrm>
            <a:off x="4653889" y="5640719"/>
            <a:ext cx="6226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3200" dirty="0"/>
          </a:p>
        </p:txBody>
      </p:sp>
      <p:sp>
        <p:nvSpPr>
          <p:cNvPr id="30" name="Rectangle 29"/>
          <p:cNvSpPr/>
          <p:nvPr/>
        </p:nvSpPr>
        <p:spPr>
          <a:xfrm>
            <a:off x="570199" y="3743312"/>
            <a:ext cx="7961212" cy="112794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902453"/>
              </p:ext>
            </p:extLst>
          </p:nvPr>
        </p:nvGraphicFramePr>
        <p:xfrm>
          <a:off x="5519446" y="5732773"/>
          <a:ext cx="720725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402" name="Equation" r:id="rId15" imgW="381000" imgH="215900" progId="Equation.3">
                  <p:embed/>
                </p:oleObj>
              </mc:Choice>
              <mc:Fallback>
                <p:oleObj name="Equation" r:id="rId1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519446" y="5732773"/>
                        <a:ext cx="720725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881145" y="4944046"/>
            <a:ext cx="21980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Slack is continuous </a:t>
            </a:r>
          </a:p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upper bound on </a:t>
            </a:r>
          </a:p>
          <a:p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Hamming Loss - </a:t>
            </a:r>
            <a:r>
              <a:rPr lang="el-GR" sz="2000" dirty="0"/>
              <a:t>ε</a:t>
            </a:r>
            <a:r>
              <a:rPr lang="en-US" sz="2000" b="1" dirty="0" smtClean="0">
                <a:solidFill>
                  <a:schemeClr val="accent4">
                    <a:lumMod val="75000"/>
                  </a:schemeClr>
                </a:solidFill>
              </a:rPr>
              <a:t>!</a:t>
            </a:r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70199" y="4871260"/>
            <a:ext cx="7961212" cy="1404007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54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/>
      <p:bldP spid="25" grpId="0"/>
      <p:bldP spid="28" grpId="0"/>
      <p:bldP spid="29" grpId="0"/>
      <p:bldP spid="30" grpId="0" animBg="1"/>
      <p:bldP spid="32" grpId="0"/>
      <p:bldP spid="3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518076"/>
              </p:ext>
            </p:extLst>
          </p:nvPr>
        </p:nvGraphicFramePr>
        <p:xfrm>
          <a:off x="3530240" y="3766746"/>
          <a:ext cx="380290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7728182"/>
              </p:ext>
            </p:extLst>
          </p:nvPr>
        </p:nvGraphicFramePr>
        <p:xfrm>
          <a:off x="3530240" y="3766746"/>
          <a:ext cx="38029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8828"/>
                <a:gridCol w="839508"/>
                <a:gridCol w="1679053"/>
                <a:gridCol w="59551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3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61488" y="1406410"/>
            <a:ext cx="7340313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71312" y="3775953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71312" y="4246087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177919"/>
              </p:ext>
            </p:extLst>
          </p:nvPr>
        </p:nvGraphicFramePr>
        <p:xfrm>
          <a:off x="1222375" y="5010150"/>
          <a:ext cx="877888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" name="Equation" r:id="rId3" imgW="381000" imgH="215900" progId="Equation.3">
                  <p:embed/>
                </p:oleObj>
              </mc:Choice>
              <mc:Fallback>
                <p:oleObj name="Equation" r:id="rId3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22375" y="5010150"/>
                        <a:ext cx="877888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2792" y="4516660"/>
            <a:ext cx="313610" cy="28068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2792" y="4155154"/>
            <a:ext cx="313610" cy="280682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V="1">
            <a:off x="2093088" y="4707752"/>
            <a:ext cx="1343872" cy="50167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7142" y="4914521"/>
            <a:ext cx="260984" cy="26620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8387" y="5240803"/>
            <a:ext cx="313610" cy="280682"/>
          </a:xfrm>
          <a:prstGeom prst="rect">
            <a:avLst/>
          </a:prstGeom>
        </p:spPr>
      </p:pic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5569651"/>
              </p:ext>
            </p:extLst>
          </p:nvPr>
        </p:nvGraphicFramePr>
        <p:xfrm>
          <a:off x="1334013" y="5547035"/>
          <a:ext cx="701675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1" name="Equation" r:id="rId7" imgW="304800" imgH="165100" progId="Equation.3">
                  <p:embed/>
                </p:oleObj>
              </mc:Choice>
              <mc:Fallback>
                <p:oleObj name="Equation" r:id="rId7" imgW="3048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34013" y="5547035"/>
                        <a:ext cx="701675" cy="38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6446494"/>
              </p:ext>
            </p:extLst>
          </p:nvPr>
        </p:nvGraphicFramePr>
        <p:xfrm>
          <a:off x="1128597" y="1470981"/>
          <a:ext cx="6984853" cy="16595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2" name="Equation" r:id="rId9" imgW="3517900" imgH="838200" progId="Equation.3">
                  <p:embed/>
                </p:oleObj>
              </mc:Choice>
              <mc:Fallback>
                <p:oleObj name="Equation" r:id="rId9" imgW="35179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128597" y="1470981"/>
                        <a:ext cx="6984853" cy="16595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994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Structural SVM Training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2400" b="1" dirty="0" smtClean="0"/>
              <a:t>STEP 0: </a:t>
            </a:r>
            <a:r>
              <a:rPr lang="en-US" sz="2400" dirty="0" smtClean="0"/>
              <a:t>Specify </a:t>
            </a:r>
            <a:r>
              <a:rPr lang="en-US" sz="2400" dirty="0"/>
              <a:t>tolerance </a:t>
            </a:r>
            <a:r>
              <a:rPr lang="en-US" sz="2400" dirty="0" err="1"/>
              <a:t>ε</a:t>
            </a:r>
            <a:endParaRPr lang="en-US" sz="2400" b="1" dirty="0" smtClean="0"/>
          </a:p>
          <a:p>
            <a:pPr eaLnBrk="1" hangingPunct="1">
              <a:lnSpc>
                <a:spcPct val="80000"/>
              </a:lnSpc>
            </a:pPr>
            <a:endParaRPr lang="en-US" sz="1600" b="1" dirty="0" smtClean="0"/>
          </a:p>
          <a:p>
            <a:pPr eaLnBrk="1" hangingPunct="1">
              <a:lnSpc>
                <a:spcPct val="80000"/>
              </a:lnSpc>
            </a:pPr>
            <a:r>
              <a:rPr lang="en-US" sz="2400" b="1" dirty="0" smtClean="0"/>
              <a:t>STEP </a:t>
            </a:r>
            <a:r>
              <a:rPr lang="en-US" sz="2400" b="1" dirty="0"/>
              <a:t>1: </a:t>
            </a:r>
            <a:r>
              <a:rPr lang="en-US" sz="2400" dirty="0"/>
              <a:t>Solve </a:t>
            </a:r>
            <a:r>
              <a:rPr lang="en-US" sz="2400" dirty="0" smtClean="0"/>
              <a:t>SVM </a:t>
            </a:r>
            <a:r>
              <a:rPr lang="en-US" sz="2400" dirty="0"/>
              <a:t>objective function using only </a:t>
            </a:r>
            <a:r>
              <a:rPr lang="en-US" sz="2400" dirty="0" smtClean="0"/>
              <a:t>working </a:t>
            </a:r>
            <a:r>
              <a:rPr lang="en-US" sz="2400" dirty="0"/>
              <a:t>set of </a:t>
            </a:r>
            <a:r>
              <a:rPr lang="en-US" sz="2400" dirty="0" smtClean="0"/>
              <a:t>constraints </a:t>
            </a:r>
            <a:r>
              <a:rPr lang="en-US" sz="2400" b="1" dirty="0" smtClean="0"/>
              <a:t>W </a:t>
            </a:r>
            <a:r>
              <a:rPr lang="en-US" sz="2400" dirty="0" smtClean="0"/>
              <a:t>(initially empty).  The trained model is w.</a:t>
            </a:r>
            <a:endParaRPr lang="en-US" sz="2400" dirty="0"/>
          </a:p>
          <a:p>
            <a:pPr eaLnBrk="1" hangingPunct="1">
              <a:lnSpc>
                <a:spcPct val="80000"/>
              </a:lnSpc>
            </a:pPr>
            <a:endParaRPr lang="en-US" sz="1600" dirty="0"/>
          </a:p>
          <a:p>
            <a:pPr eaLnBrk="1" hangingPunct="1">
              <a:lnSpc>
                <a:spcPct val="80000"/>
              </a:lnSpc>
            </a:pPr>
            <a:r>
              <a:rPr lang="en-US" sz="2400" b="1" dirty="0"/>
              <a:t>STEP 2: </a:t>
            </a:r>
            <a:r>
              <a:rPr lang="en-US" sz="2400" dirty="0"/>
              <a:t>Using </a:t>
            </a:r>
            <a:r>
              <a:rPr lang="en-US" sz="2400" dirty="0" smtClean="0"/>
              <a:t>w, </a:t>
            </a:r>
            <a:r>
              <a:rPr lang="en-US" sz="2400" dirty="0"/>
              <a:t>find the </a:t>
            </a:r>
            <a:r>
              <a:rPr lang="en-US" sz="2400" dirty="0" smtClean="0"/>
              <a:t>y’ whose constraint is most violated.</a:t>
            </a:r>
          </a:p>
          <a:p>
            <a:pPr eaLnBrk="1" hangingPunct="1">
              <a:lnSpc>
                <a:spcPct val="80000"/>
              </a:lnSpc>
            </a:pPr>
            <a:endParaRPr lang="en-US" sz="1600" dirty="0"/>
          </a:p>
          <a:p>
            <a:pPr eaLnBrk="1" hangingPunct="1">
              <a:lnSpc>
                <a:spcPct val="80000"/>
              </a:lnSpc>
            </a:pPr>
            <a:r>
              <a:rPr lang="en-US" sz="2400" b="1" dirty="0"/>
              <a:t>STEP 3: </a:t>
            </a:r>
            <a:r>
              <a:rPr lang="en-US" sz="2400" dirty="0"/>
              <a:t>If </a:t>
            </a:r>
            <a:r>
              <a:rPr lang="en-US" sz="2400" dirty="0" smtClean="0"/>
              <a:t>constraint is </a:t>
            </a:r>
            <a:r>
              <a:rPr lang="en-US" sz="2400" dirty="0"/>
              <a:t>violated by more </a:t>
            </a:r>
            <a:r>
              <a:rPr lang="en-US" sz="2400" dirty="0" smtClean="0"/>
              <a:t>than </a:t>
            </a:r>
            <a:r>
              <a:rPr lang="en-US" sz="2400" dirty="0" err="1" smtClean="0"/>
              <a:t>ε</a:t>
            </a:r>
            <a:r>
              <a:rPr lang="en-US" sz="2400" dirty="0" smtClean="0"/>
              <a:t>, </a:t>
            </a:r>
            <a:r>
              <a:rPr lang="en-US" sz="2400" dirty="0"/>
              <a:t>add it </a:t>
            </a:r>
            <a:r>
              <a:rPr lang="en-US" sz="2400" dirty="0" smtClean="0"/>
              <a:t>to </a:t>
            </a:r>
            <a:r>
              <a:rPr lang="en-US" sz="2400" b="1" dirty="0" smtClean="0"/>
              <a:t>W</a:t>
            </a:r>
            <a:r>
              <a:rPr lang="en-US" sz="2400" dirty="0" smtClean="0"/>
              <a:t>.</a:t>
            </a:r>
            <a:endParaRPr lang="en-US" sz="2400" dirty="0"/>
          </a:p>
          <a:p>
            <a:pPr eaLnBrk="1" hangingPunct="1">
              <a:lnSpc>
                <a:spcPct val="80000"/>
              </a:lnSpc>
            </a:pPr>
            <a:endParaRPr lang="en-US" sz="3600" dirty="0" smtClean="0"/>
          </a:p>
          <a:p>
            <a:pPr eaLnBrk="1" hangingPunct="1">
              <a:lnSpc>
                <a:spcPct val="80000"/>
              </a:lnSpc>
            </a:pPr>
            <a:endParaRPr lang="en-US" sz="4400" dirty="0"/>
          </a:p>
          <a:p>
            <a:pPr eaLnBrk="1" hangingPunct="1">
              <a:lnSpc>
                <a:spcPct val="80000"/>
              </a:lnSpc>
            </a:pPr>
            <a:r>
              <a:rPr lang="en-US" sz="2400" b="1" dirty="0" smtClean="0"/>
              <a:t>Repeat </a:t>
            </a:r>
            <a:r>
              <a:rPr lang="en-US" sz="2400" b="1" dirty="0"/>
              <a:t>STEP 1-3 </a:t>
            </a:r>
            <a:r>
              <a:rPr lang="en-US" sz="2400" dirty="0"/>
              <a:t>until no additional constraints are added.  Return </a:t>
            </a:r>
            <a:r>
              <a:rPr lang="en-US" sz="2400" dirty="0" smtClean="0"/>
              <a:t>most </a:t>
            </a:r>
            <a:r>
              <a:rPr lang="en-US" sz="2400" dirty="0"/>
              <a:t>recent model </a:t>
            </a:r>
            <a:r>
              <a:rPr lang="en-US" sz="2400" dirty="0" smtClean="0"/>
              <a:t>w trained </a:t>
            </a:r>
            <a:r>
              <a:rPr lang="en-US" sz="2400" dirty="0"/>
              <a:t>in STEP 1. </a:t>
            </a:r>
          </a:p>
          <a:p>
            <a:pPr eaLnBrk="1" hangingPunct="1">
              <a:lnSpc>
                <a:spcPct val="80000"/>
              </a:lnSpc>
            </a:pPr>
            <a:endParaRPr lang="en-US" sz="2000" dirty="0"/>
          </a:p>
        </p:txBody>
      </p:sp>
      <p:sp>
        <p:nvSpPr>
          <p:cNvPr id="6" name="TextBox 4"/>
          <p:cNvSpPr txBox="1">
            <a:spLocks noChangeArrowheads="1"/>
          </p:cNvSpPr>
          <p:nvPr/>
        </p:nvSpPr>
        <p:spPr bwMode="auto">
          <a:xfrm>
            <a:off x="204788" y="6335713"/>
            <a:ext cx="4595812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*This is known as a </a:t>
            </a:r>
            <a:r>
              <a:rPr lang="ja-JP" altLang="en-US"/>
              <a:t>“</a:t>
            </a:r>
            <a:r>
              <a:rPr lang="en-US"/>
              <a:t>cutting plane</a:t>
            </a:r>
            <a:r>
              <a:rPr lang="ja-JP" altLang="en-US"/>
              <a:t>”</a:t>
            </a:r>
            <a:r>
              <a:rPr lang="en-US"/>
              <a:t> method.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24</a:t>
            </a:fld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0255881"/>
              </p:ext>
            </p:extLst>
          </p:nvPr>
        </p:nvGraphicFramePr>
        <p:xfrm>
          <a:off x="3153496" y="4242814"/>
          <a:ext cx="4959350" cy="947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971" name="Equation" r:id="rId3" imgW="2717800" imgH="520700" progId="Equation.3">
                  <p:embed/>
                </p:oleObj>
              </mc:Choice>
              <mc:Fallback>
                <p:oleObj name="Equation" r:id="rId3" imgW="27178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3496" y="4242814"/>
                        <a:ext cx="4959350" cy="947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91814" y="4297119"/>
            <a:ext cx="22616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Constraint Violation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Formula:</a:t>
            </a:r>
            <a:endParaRPr lang="en-US" sz="2000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088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0465897"/>
              </p:ext>
            </p:extLst>
          </p:nvPr>
        </p:nvGraphicFramePr>
        <p:xfrm>
          <a:off x="801688" y="1471613"/>
          <a:ext cx="7640637" cy="165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3954" name="Equation" r:id="rId3" imgW="3848100" imgH="838200" progId="Equation.3">
                  <p:embed/>
                </p:oleObj>
              </mc:Choice>
              <mc:Fallback>
                <p:oleObj name="Equation" r:id="rId3" imgW="38481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1688" y="1471613"/>
                        <a:ext cx="7640637" cy="165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25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866097"/>
              </p:ext>
            </p:extLst>
          </p:nvPr>
        </p:nvGraphicFramePr>
        <p:xfrm>
          <a:off x="3084425" y="4117355"/>
          <a:ext cx="443527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00"/>
                <a:gridCol w="813155"/>
                <a:gridCol w="1657491"/>
                <a:gridCol w="631424"/>
                <a:gridCol w="63860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Viol.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7302" y="1406410"/>
            <a:ext cx="7871284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7302" y="4174945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7302" y="4645079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4750025"/>
              </p:ext>
            </p:extLst>
          </p:nvPr>
        </p:nvGraphicFramePr>
        <p:xfrm>
          <a:off x="6887325" y="3405680"/>
          <a:ext cx="877888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3955" name="Equation" r:id="rId5" imgW="381000" imgH="215900" progId="Equation.3">
                  <p:embed/>
                </p:oleObj>
              </mc:Choice>
              <mc:Fallback>
                <p:oleObj name="Equation" r:id="rId5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87325" y="3405680"/>
                        <a:ext cx="877888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435766"/>
              </p:ext>
            </p:extLst>
          </p:nvPr>
        </p:nvGraphicFramePr>
        <p:xfrm>
          <a:off x="1838176" y="3407475"/>
          <a:ext cx="1082675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3956" name="Equation" r:id="rId7" imgW="469900" imgH="215900" progId="Equation.3">
                  <p:embed/>
                </p:oleObj>
              </mc:Choice>
              <mc:Fallback>
                <p:oleObj name="Equation" r:id="rId7" imgW="469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38176" y="3407475"/>
                        <a:ext cx="1082675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39055" y="3363522"/>
            <a:ext cx="69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>
                <a:solidFill>
                  <a:srgbClr val="953735"/>
                </a:solidFill>
              </a:rPr>
              <a:t>Init</a:t>
            </a:r>
            <a:r>
              <a:rPr lang="en-US" sz="2400" b="1" dirty="0" smtClean="0">
                <a:solidFill>
                  <a:srgbClr val="953735"/>
                </a:solidFill>
              </a:rPr>
              <a:t>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73713" y="3361727"/>
            <a:ext cx="956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Solve: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08408" y="4852243"/>
            <a:ext cx="313610" cy="2806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22758" y="5250104"/>
            <a:ext cx="260984" cy="266204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22758" y="5628061"/>
            <a:ext cx="260984" cy="26620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22682" y="4517570"/>
            <a:ext cx="260984" cy="266204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096083" y="1680071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Choose </a:t>
            </a:r>
            <a:r>
              <a:rPr lang="el-GR" sz="2000" b="1" dirty="0" smtClean="0">
                <a:solidFill>
                  <a:srgbClr val="953735"/>
                </a:solidFill>
              </a:rPr>
              <a:t>ε</a:t>
            </a:r>
            <a:r>
              <a:rPr lang="en-US" sz="2000" b="1" dirty="0" smtClean="0">
                <a:solidFill>
                  <a:srgbClr val="953735"/>
                </a:solidFill>
              </a:rPr>
              <a:t>=0.1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96632" y="5987018"/>
            <a:ext cx="346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 – Slack – ( F(</a:t>
            </a:r>
            <a:r>
              <a:rPr lang="en-US" dirty="0" err="1" smtClean="0"/>
              <a:t>y,x</a:t>
            </a:r>
            <a:r>
              <a:rPr lang="en-US" dirty="0" smtClean="0"/>
              <a:t>)-F(</a:t>
            </a:r>
            <a:r>
              <a:rPr lang="en-US" dirty="0" err="1" smtClean="0"/>
              <a:t>y’,x</a:t>
            </a:r>
            <a:r>
              <a:rPr lang="en-US" dirty="0" smtClean="0"/>
              <a:t>) ) = Viol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690701" y="5985110"/>
            <a:ext cx="21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Constraint Violation: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60068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5" grpId="0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5356550"/>
              </p:ext>
            </p:extLst>
          </p:nvPr>
        </p:nvGraphicFramePr>
        <p:xfrm>
          <a:off x="801688" y="1471613"/>
          <a:ext cx="7640637" cy="165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0015" name="Equation" r:id="rId3" imgW="3848100" imgH="838200" progId="Equation.3">
                  <p:embed/>
                </p:oleObj>
              </mc:Choice>
              <mc:Fallback>
                <p:oleObj name="Equation" r:id="rId3" imgW="38481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1688" y="1471613"/>
                        <a:ext cx="7640637" cy="165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26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7302" y="1406410"/>
            <a:ext cx="7871284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7302" y="4174945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7302" y="4645079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8408" y="4852243"/>
            <a:ext cx="313610" cy="28068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758" y="5250104"/>
            <a:ext cx="260984" cy="266204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758" y="5628061"/>
            <a:ext cx="260984" cy="26620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2682" y="4517570"/>
            <a:ext cx="260984" cy="266204"/>
          </a:xfrm>
          <a:prstGeom prst="rect">
            <a:avLst/>
          </a:prstGeom>
        </p:spPr>
      </p:pic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1306444"/>
              </p:ext>
            </p:extLst>
          </p:nvPr>
        </p:nvGraphicFramePr>
        <p:xfrm>
          <a:off x="1953208" y="3373567"/>
          <a:ext cx="1960563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0016" name="Equation" r:id="rId7" imgW="850900" imgH="241300" progId="Equation.3">
                  <p:embed/>
                </p:oleObj>
              </mc:Choice>
              <mc:Fallback>
                <p:oleObj name="Equation" r:id="rId7" imgW="850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53208" y="3373567"/>
                        <a:ext cx="1960563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739055" y="3363522"/>
            <a:ext cx="1214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Update: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7482866"/>
              </p:ext>
            </p:extLst>
          </p:nvPr>
        </p:nvGraphicFramePr>
        <p:xfrm>
          <a:off x="6887325" y="3405680"/>
          <a:ext cx="877888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0017" name="Equation" r:id="rId9" imgW="381000" imgH="215900" progId="Equation.3">
                  <p:embed/>
                </p:oleObj>
              </mc:Choice>
              <mc:Fallback>
                <p:oleObj name="Equation" r:id="rId9" imgW="381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87325" y="3405680"/>
                        <a:ext cx="877888" cy="500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5973713" y="3361727"/>
            <a:ext cx="956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Solve: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1111536"/>
              </p:ext>
            </p:extLst>
          </p:nvPr>
        </p:nvGraphicFramePr>
        <p:xfrm>
          <a:off x="3084425" y="4117355"/>
          <a:ext cx="443527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00"/>
                <a:gridCol w="813155"/>
                <a:gridCol w="1657491"/>
                <a:gridCol w="631424"/>
                <a:gridCol w="63860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Viol.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2" name="Rectangle 21"/>
          <p:cNvSpPr/>
          <p:nvPr/>
        </p:nvSpPr>
        <p:spPr>
          <a:xfrm>
            <a:off x="6096083" y="1680071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Choose </a:t>
            </a:r>
            <a:r>
              <a:rPr lang="el-GR" sz="2000" b="1" dirty="0" smtClean="0">
                <a:solidFill>
                  <a:srgbClr val="953735"/>
                </a:solidFill>
              </a:rPr>
              <a:t>ε</a:t>
            </a:r>
            <a:r>
              <a:rPr lang="en-US" sz="2000" b="1" dirty="0" smtClean="0">
                <a:solidFill>
                  <a:srgbClr val="953735"/>
                </a:solidFill>
              </a:rPr>
              <a:t>=0.1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96632" y="5987018"/>
            <a:ext cx="346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 – Slack – ( F(</a:t>
            </a:r>
            <a:r>
              <a:rPr lang="en-US" dirty="0" err="1" smtClean="0"/>
              <a:t>y,x</a:t>
            </a:r>
            <a:r>
              <a:rPr lang="en-US" dirty="0" smtClean="0"/>
              <a:t>)-F(</a:t>
            </a:r>
            <a:r>
              <a:rPr lang="en-US" dirty="0" err="1" smtClean="0"/>
              <a:t>y’,x</a:t>
            </a:r>
            <a:r>
              <a:rPr lang="en-US" dirty="0" smtClean="0"/>
              <a:t>) ) = Viol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690701" y="5985110"/>
            <a:ext cx="21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Constraint Violation: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40123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8676302"/>
              </p:ext>
            </p:extLst>
          </p:nvPr>
        </p:nvGraphicFramePr>
        <p:xfrm>
          <a:off x="801688" y="1471613"/>
          <a:ext cx="7640637" cy="165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2942" name="Equation" r:id="rId3" imgW="3848100" imgH="838200" progId="Equation.3">
                  <p:embed/>
                </p:oleObj>
              </mc:Choice>
              <mc:Fallback>
                <p:oleObj name="Equation" r:id="rId3" imgW="38481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1688" y="1471613"/>
                        <a:ext cx="7640637" cy="165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27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7302" y="1406410"/>
            <a:ext cx="7871284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7302" y="4174945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7302" y="4645079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957163"/>
              </p:ext>
            </p:extLst>
          </p:nvPr>
        </p:nvGraphicFramePr>
        <p:xfrm>
          <a:off x="1953208" y="3373567"/>
          <a:ext cx="1960563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2943" name="Equation" r:id="rId5" imgW="850900" imgH="241300" progId="Equation.3">
                  <p:embed/>
                </p:oleObj>
              </mc:Choice>
              <mc:Fallback>
                <p:oleObj name="Equation" r:id="rId5" imgW="850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53208" y="3373567"/>
                        <a:ext cx="1960563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93474" y="4881992"/>
            <a:ext cx="313610" cy="280682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07748" y="4547319"/>
            <a:ext cx="260984" cy="2662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9055" y="3363522"/>
            <a:ext cx="1214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Update: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0828306"/>
              </p:ext>
            </p:extLst>
          </p:nvPr>
        </p:nvGraphicFramePr>
        <p:xfrm>
          <a:off x="6883963" y="3405188"/>
          <a:ext cx="1141412" cy="500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2944" name="Equation" r:id="rId9" imgW="495300" imgH="215900" progId="Equation.3">
                  <p:embed/>
                </p:oleObj>
              </mc:Choice>
              <mc:Fallback>
                <p:oleObj name="Equation" r:id="rId9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83963" y="3405188"/>
                        <a:ext cx="1141412" cy="500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973713" y="3361727"/>
            <a:ext cx="956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Solve: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7824" y="5242482"/>
            <a:ext cx="313610" cy="28068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07824" y="5625361"/>
            <a:ext cx="260984" cy="266204"/>
          </a:xfrm>
          <a:prstGeom prst="rect">
            <a:avLst/>
          </a:prstGeom>
        </p:spPr>
      </p:pic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72767"/>
              </p:ext>
            </p:extLst>
          </p:nvPr>
        </p:nvGraphicFramePr>
        <p:xfrm>
          <a:off x="3084425" y="4117355"/>
          <a:ext cx="443527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00"/>
                <a:gridCol w="813155"/>
                <a:gridCol w="1657491"/>
                <a:gridCol w="631424"/>
                <a:gridCol w="63860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Viol.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0.9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4" name="Rectangle 23"/>
          <p:cNvSpPr/>
          <p:nvPr/>
        </p:nvSpPr>
        <p:spPr>
          <a:xfrm>
            <a:off x="6096083" y="1680071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Choose </a:t>
            </a:r>
            <a:r>
              <a:rPr lang="el-GR" sz="2000" b="1" dirty="0" smtClean="0">
                <a:solidFill>
                  <a:srgbClr val="953735"/>
                </a:solidFill>
              </a:rPr>
              <a:t>ε</a:t>
            </a:r>
            <a:r>
              <a:rPr lang="en-US" sz="2000" b="1" dirty="0" smtClean="0">
                <a:solidFill>
                  <a:srgbClr val="953735"/>
                </a:solidFill>
              </a:rPr>
              <a:t>=0.1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96632" y="5987018"/>
            <a:ext cx="346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 – Slack – ( F(</a:t>
            </a:r>
            <a:r>
              <a:rPr lang="en-US" dirty="0" err="1" smtClean="0"/>
              <a:t>y,x</a:t>
            </a:r>
            <a:r>
              <a:rPr lang="en-US" dirty="0" smtClean="0"/>
              <a:t>)-F(</a:t>
            </a:r>
            <a:r>
              <a:rPr lang="en-US" dirty="0" err="1" smtClean="0"/>
              <a:t>y’,x</a:t>
            </a:r>
            <a:r>
              <a:rPr lang="en-US" dirty="0" smtClean="0"/>
              <a:t>) ) = Viol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690701" y="5985110"/>
            <a:ext cx="21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Constraint Violation: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02817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7" grpId="0"/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2570833"/>
              </p:ext>
            </p:extLst>
          </p:nvPr>
        </p:nvGraphicFramePr>
        <p:xfrm>
          <a:off x="801688" y="1471613"/>
          <a:ext cx="7640637" cy="165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9004" name="Equation" r:id="rId3" imgW="3848100" imgH="838200" progId="Equation.3">
                  <p:embed/>
                </p:oleObj>
              </mc:Choice>
              <mc:Fallback>
                <p:oleObj name="Equation" r:id="rId3" imgW="38481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1688" y="1471613"/>
                        <a:ext cx="7640637" cy="165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28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7302" y="1406410"/>
            <a:ext cx="7871284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7302" y="4174945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7302" y="4645079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2775802"/>
              </p:ext>
            </p:extLst>
          </p:nvPr>
        </p:nvGraphicFramePr>
        <p:xfrm>
          <a:off x="1956732" y="3371089"/>
          <a:ext cx="3014662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9005" name="Equation" r:id="rId5" imgW="1308100" imgH="241300" progId="Equation.3">
                  <p:embed/>
                </p:oleObj>
              </mc:Choice>
              <mc:Fallback>
                <p:oleObj name="Equation" r:id="rId5" imgW="1308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56732" y="3371089"/>
                        <a:ext cx="3014662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39055" y="3363522"/>
            <a:ext cx="1214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Update: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7003196"/>
              </p:ext>
            </p:extLst>
          </p:nvPr>
        </p:nvGraphicFramePr>
        <p:xfrm>
          <a:off x="6883963" y="3405188"/>
          <a:ext cx="1141412" cy="500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9006" name="Equation" r:id="rId7" imgW="495300" imgH="215900" progId="Equation.3">
                  <p:embed/>
                </p:oleObj>
              </mc:Choice>
              <mc:Fallback>
                <p:oleObj name="Equation" r:id="rId7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883963" y="3405188"/>
                        <a:ext cx="1141412" cy="500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5973713" y="3361727"/>
            <a:ext cx="956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Solve: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79124" y="4889168"/>
            <a:ext cx="313610" cy="28068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3398" y="4554495"/>
            <a:ext cx="260984" cy="26620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93474" y="5249658"/>
            <a:ext cx="313610" cy="280682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93474" y="5632537"/>
            <a:ext cx="260984" cy="266204"/>
          </a:xfrm>
          <a:prstGeom prst="rect">
            <a:avLst/>
          </a:prstGeom>
        </p:spPr>
      </p:pic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2646351"/>
              </p:ext>
            </p:extLst>
          </p:nvPr>
        </p:nvGraphicFramePr>
        <p:xfrm>
          <a:off x="3084425" y="4117355"/>
          <a:ext cx="443527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00"/>
                <a:gridCol w="813155"/>
                <a:gridCol w="1657491"/>
                <a:gridCol w="631424"/>
                <a:gridCol w="63860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Viol.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-0.6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0.9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2" name="Rectangle 31"/>
          <p:cNvSpPr/>
          <p:nvPr/>
        </p:nvSpPr>
        <p:spPr>
          <a:xfrm>
            <a:off x="6096083" y="1680071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Choose </a:t>
            </a:r>
            <a:r>
              <a:rPr lang="el-GR" sz="2000" b="1" dirty="0" smtClean="0">
                <a:solidFill>
                  <a:srgbClr val="953735"/>
                </a:solidFill>
              </a:rPr>
              <a:t>ε</a:t>
            </a:r>
            <a:r>
              <a:rPr lang="en-US" sz="2000" b="1" dirty="0" smtClean="0">
                <a:solidFill>
                  <a:srgbClr val="953735"/>
                </a:solidFill>
              </a:rPr>
              <a:t>=0.1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996632" y="5987018"/>
            <a:ext cx="346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 – Slack – ( F(</a:t>
            </a:r>
            <a:r>
              <a:rPr lang="en-US" dirty="0" err="1" smtClean="0"/>
              <a:t>y,x</a:t>
            </a:r>
            <a:r>
              <a:rPr lang="en-US" dirty="0" smtClean="0"/>
              <a:t>)-F(</a:t>
            </a:r>
            <a:r>
              <a:rPr lang="en-US" dirty="0" err="1" smtClean="0"/>
              <a:t>y’,x</a:t>
            </a:r>
            <a:r>
              <a:rPr lang="en-US" dirty="0" smtClean="0"/>
              <a:t>) ) = Viol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690701" y="5985110"/>
            <a:ext cx="21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Constraint Violation: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4239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9110905"/>
              </p:ext>
            </p:extLst>
          </p:nvPr>
        </p:nvGraphicFramePr>
        <p:xfrm>
          <a:off x="801688" y="1471613"/>
          <a:ext cx="7640637" cy="165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981" name="Equation" r:id="rId3" imgW="3848100" imgH="838200" progId="Equation.3">
                  <p:embed/>
                </p:oleObj>
              </mc:Choice>
              <mc:Fallback>
                <p:oleObj name="Equation" r:id="rId3" imgW="38481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1688" y="1471613"/>
                        <a:ext cx="7640637" cy="165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29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81536"/>
          </a:xfrm>
        </p:spPr>
        <p:txBody>
          <a:bodyPr>
            <a:normAutofit/>
          </a:bodyPr>
          <a:lstStyle/>
          <a:p>
            <a:r>
              <a:rPr lang="en-US" dirty="0" smtClean="0"/>
              <a:t>Example 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67302" y="1406410"/>
            <a:ext cx="7871284" cy="17847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7302" y="4174945"/>
            <a:ext cx="21588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“Fish Sleep”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7302" y="4645079"/>
            <a:ext cx="13002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/>
              <a:t>y</a:t>
            </a:r>
            <a:r>
              <a:rPr lang="en-US" sz="2400" baseline="-25000" dirty="0" err="1" smtClean="0"/>
              <a:t>i</a:t>
            </a:r>
            <a:r>
              <a:rPr lang="en-US" sz="2400" dirty="0" smtClean="0"/>
              <a:t> </a:t>
            </a:r>
            <a:r>
              <a:rPr lang="en-US" sz="2400" dirty="0"/>
              <a:t>= </a:t>
            </a:r>
            <a:r>
              <a:rPr lang="en-US" sz="2400" dirty="0" smtClean="0"/>
              <a:t>(N,V)</a:t>
            </a:r>
            <a:endParaRPr lang="en-US" sz="240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1819" y="4888069"/>
            <a:ext cx="313610" cy="2806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9055" y="3363522"/>
            <a:ext cx="1214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Update: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144835"/>
              </p:ext>
            </p:extLst>
          </p:nvPr>
        </p:nvGraphicFramePr>
        <p:xfrm>
          <a:off x="6851450" y="3405188"/>
          <a:ext cx="1316037" cy="500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982" name="Equation" r:id="rId6" imgW="571500" imgH="215900" progId="Equation.3">
                  <p:embed/>
                </p:oleObj>
              </mc:Choice>
              <mc:Fallback>
                <p:oleObj name="Equation" r:id="rId6" imgW="571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51450" y="3405188"/>
                        <a:ext cx="1316037" cy="500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973713" y="3361727"/>
            <a:ext cx="956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53735"/>
                </a:solidFill>
              </a:rPr>
              <a:t>Solve:</a:t>
            </a:r>
            <a:endParaRPr lang="en-US" sz="2400" b="1" dirty="0">
              <a:solidFill>
                <a:srgbClr val="953735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6169" y="5248559"/>
            <a:ext cx="313610" cy="28068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86169" y="5631438"/>
            <a:ext cx="260984" cy="266204"/>
          </a:xfrm>
          <a:prstGeom prst="rect">
            <a:avLst/>
          </a:prstGeom>
        </p:spPr>
      </p:pic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5337478"/>
              </p:ext>
            </p:extLst>
          </p:nvPr>
        </p:nvGraphicFramePr>
        <p:xfrm>
          <a:off x="1956732" y="3371089"/>
          <a:ext cx="3014662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983" name="Equation" r:id="rId9" imgW="1308100" imgH="241300" progId="Equation.3">
                  <p:embed/>
                </p:oleObj>
              </mc:Choice>
              <mc:Fallback>
                <p:oleObj name="Equation" r:id="rId9" imgW="1308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956732" y="3371089"/>
                        <a:ext cx="3014662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6169" y="4538183"/>
            <a:ext cx="313610" cy="280682"/>
          </a:xfrm>
          <a:prstGeom prst="rect">
            <a:avLst/>
          </a:prstGeom>
        </p:spPr>
      </p:pic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5230267"/>
              </p:ext>
            </p:extLst>
          </p:nvPr>
        </p:nvGraphicFramePr>
        <p:xfrm>
          <a:off x="3084425" y="4117355"/>
          <a:ext cx="443527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600"/>
                <a:gridCol w="813155"/>
                <a:gridCol w="1657491"/>
                <a:gridCol w="631424"/>
                <a:gridCol w="638601"/>
              </a:tblGrid>
              <a:tr h="359176">
                <a:tc>
                  <a:txBody>
                    <a:bodyPr/>
                    <a:lstStyle/>
                    <a:p>
                      <a:r>
                        <a:rPr lang="en-US" dirty="0" smtClean="0"/>
                        <a:t>y’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err="1" smtClean="0"/>
                        <a:t>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dirty="0" smtClean="0"/>
                        <a:t>) – F(</a:t>
                      </a:r>
                      <a:r>
                        <a:rPr lang="en-US" dirty="0" err="1" smtClean="0"/>
                        <a:t>y’,x</a:t>
                      </a:r>
                      <a:r>
                        <a:rPr lang="en-US" baseline="-25000" dirty="0" err="1" smtClean="0"/>
                        <a:t>i</a:t>
                      </a:r>
                      <a:r>
                        <a:rPr lang="en-US" baseline="0" dirty="0" smtClean="0"/>
                        <a:t>)</a:t>
                      </a:r>
                      <a:endParaRPr lang="en-US" baseline="-25000" dirty="0" smtClean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Loss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Viol.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08319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-0.05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0.95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</a:t>
                      </a: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0.05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7" name="Rectangle 26"/>
          <p:cNvSpPr/>
          <p:nvPr/>
        </p:nvSpPr>
        <p:spPr>
          <a:xfrm>
            <a:off x="6096083" y="1680071"/>
            <a:ext cx="15824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>
                <a:solidFill>
                  <a:srgbClr val="953735"/>
                </a:solidFill>
              </a:rPr>
              <a:t>Choose </a:t>
            </a:r>
            <a:r>
              <a:rPr lang="el-GR" sz="2000" b="1" dirty="0" smtClean="0">
                <a:solidFill>
                  <a:srgbClr val="953735"/>
                </a:solidFill>
              </a:rPr>
              <a:t>ε</a:t>
            </a:r>
            <a:r>
              <a:rPr lang="en-US" sz="2000" b="1" dirty="0" smtClean="0">
                <a:solidFill>
                  <a:srgbClr val="953735"/>
                </a:solidFill>
              </a:rPr>
              <a:t>=0.1</a:t>
            </a:r>
            <a:endParaRPr lang="en-US" sz="2000" b="1" dirty="0">
              <a:solidFill>
                <a:srgbClr val="953735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996632" y="5987018"/>
            <a:ext cx="346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 – Slack – ( F(</a:t>
            </a:r>
            <a:r>
              <a:rPr lang="en-US" dirty="0" err="1" smtClean="0"/>
              <a:t>y,x</a:t>
            </a:r>
            <a:r>
              <a:rPr lang="en-US" dirty="0" smtClean="0"/>
              <a:t>)-F(</a:t>
            </a:r>
            <a:r>
              <a:rPr lang="en-US" dirty="0" err="1" smtClean="0"/>
              <a:t>y’,x</a:t>
            </a:r>
            <a:r>
              <a:rPr lang="en-US" dirty="0" smtClean="0"/>
              <a:t>) ) = Viol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690701" y="5985110"/>
            <a:ext cx="21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Constraint Violation:</a:t>
            </a:r>
            <a:endParaRPr lang="en-US" b="1" dirty="0"/>
          </a:p>
        </p:txBody>
      </p:sp>
      <p:sp>
        <p:nvSpPr>
          <p:cNvPr id="3" name="Freeform 2"/>
          <p:cNvSpPr/>
          <p:nvPr/>
        </p:nvSpPr>
        <p:spPr>
          <a:xfrm>
            <a:off x="7028527" y="2125147"/>
            <a:ext cx="1418633" cy="3483229"/>
          </a:xfrm>
          <a:custGeom>
            <a:avLst/>
            <a:gdLst>
              <a:gd name="connsiteX0" fmla="*/ 0 w 1418633"/>
              <a:gd name="connsiteY0" fmla="*/ 0 h 3483229"/>
              <a:gd name="connsiteX1" fmla="*/ 1395646 w 1418633"/>
              <a:gd name="connsiteY1" fmla="*/ 2011973 h 3483229"/>
              <a:gd name="connsiteX2" fmla="*/ 905284 w 1418633"/>
              <a:gd name="connsiteY2" fmla="*/ 3483229 h 3483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18633" h="3483229">
                <a:moveTo>
                  <a:pt x="0" y="0"/>
                </a:moveTo>
                <a:cubicBezTo>
                  <a:pt x="622382" y="715717"/>
                  <a:pt x="1244765" y="1431435"/>
                  <a:pt x="1395646" y="2011973"/>
                </a:cubicBezTo>
                <a:cubicBezTo>
                  <a:pt x="1546527" y="2592511"/>
                  <a:pt x="905284" y="3483229"/>
                  <a:pt x="905284" y="3483229"/>
                </a:cubicBezTo>
              </a:path>
            </a:pathLst>
          </a:cu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739055" y="3405187"/>
            <a:ext cx="5234658" cy="212405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No constraint is violated </a:t>
            </a:r>
          </a:p>
          <a:p>
            <a:pPr algn="ctr"/>
            <a:r>
              <a:rPr lang="en-US" sz="3200" dirty="0" smtClean="0"/>
              <a:t>by more than </a:t>
            </a:r>
            <a:r>
              <a:rPr lang="el-GR" sz="3200" b="1" dirty="0">
                <a:solidFill>
                  <a:schemeClr val="bg1"/>
                </a:solidFill>
              </a:rPr>
              <a:t>ε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4873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5" grpId="0"/>
      <p:bldP spid="3" grpId="0" animBg="1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Kaggle</a:t>
            </a:r>
            <a:r>
              <a:rPr lang="en-US" dirty="0" smtClean="0"/>
              <a:t> Mini-Project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Training set of ~5K labeled data points</a:t>
            </a:r>
          </a:p>
          <a:p>
            <a:pPr lvl="1"/>
            <a:r>
              <a:rPr lang="en-US" sz="2400" dirty="0" smtClean="0"/>
              <a:t>~50 features</a:t>
            </a:r>
          </a:p>
          <a:p>
            <a:r>
              <a:rPr lang="en-US" sz="2800" dirty="0"/>
              <a:t>Test set of unlabeled data points</a:t>
            </a:r>
          </a:p>
          <a:p>
            <a:pPr lvl="1"/>
            <a:r>
              <a:rPr lang="en-US" sz="2400" dirty="0"/>
              <a:t>Submit predictions on test </a:t>
            </a:r>
            <a:r>
              <a:rPr lang="en-US" sz="2400" dirty="0" smtClean="0"/>
              <a:t>set</a:t>
            </a:r>
            <a:endParaRPr lang="en-US" sz="2800" dirty="0" smtClean="0"/>
          </a:p>
          <a:p>
            <a:r>
              <a:rPr lang="en-US" sz="2800" dirty="0" smtClean="0"/>
              <a:t>You choose the methods, loss functions, feature manipulations, etc.</a:t>
            </a:r>
          </a:p>
          <a:p>
            <a:pPr lvl="1"/>
            <a:r>
              <a:rPr lang="en-US" sz="2400" dirty="0" smtClean="0"/>
              <a:t>Expected to do cross validation &amp; model selection</a:t>
            </a:r>
          </a:p>
          <a:p>
            <a:pPr lvl="1"/>
            <a:r>
              <a:rPr lang="en-US" sz="2400" dirty="0" smtClean="0"/>
              <a:t>Written report </a:t>
            </a:r>
          </a:p>
          <a:p>
            <a:pPr lvl="2"/>
            <a:r>
              <a:rPr lang="en-US" sz="2000" dirty="0"/>
              <a:t>C</a:t>
            </a:r>
            <a:r>
              <a:rPr lang="en-US" sz="2000" dirty="0" smtClean="0"/>
              <a:t>learly &amp; concisely documenting your process</a:t>
            </a:r>
          </a:p>
          <a:p>
            <a:pPr lvl="2"/>
            <a:r>
              <a:rPr lang="en-US" sz="2000" dirty="0" smtClean="0"/>
              <a:t>Template will be provided</a:t>
            </a:r>
          </a:p>
          <a:p>
            <a:pPr lvl="1"/>
            <a:r>
              <a:rPr lang="en-US" sz="2400" dirty="0"/>
              <a:t>Groups of up to </a:t>
            </a:r>
            <a:r>
              <a:rPr lang="en-US" sz="2400" dirty="0" smtClean="0"/>
              <a:t>3</a:t>
            </a:r>
          </a:p>
          <a:p>
            <a:r>
              <a:rPr lang="en-US" sz="2800" dirty="0" smtClean="0"/>
              <a:t>Due after ~3 weeks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686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Geometric Interpretation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30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4798076"/>
              </p:ext>
            </p:extLst>
          </p:nvPr>
        </p:nvGraphicFramePr>
        <p:xfrm>
          <a:off x="1184647" y="4373391"/>
          <a:ext cx="5868768" cy="1633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8054" name="Equation" r:id="rId3" imgW="2501900" imgH="698500" progId="Equation.3">
                  <p:embed/>
                </p:oleObj>
              </mc:Choice>
              <mc:Fallback>
                <p:oleObj name="Equation" r:id="rId3" imgW="2501900" imgH="698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84647" y="4373391"/>
                        <a:ext cx="5868768" cy="16334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9292767"/>
              </p:ext>
            </p:extLst>
          </p:nvPr>
        </p:nvGraphicFramePr>
        <p:xfrm>
          <a:off x="4106863" y="1531938"/>
          <a:ext cx="3978275" cy="1020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8055" name="Equation" r:id="rId5" imgW="1879600" imgH="482600" progId="Equation.3">
                  <p:embed/>
                </p:oleObj>
              </mc:Choice>
              <mc:Fallback>
                <p:oleObj name="Equation" r:id="rId5" imgW="18796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06863" y="1531938"/>
                        <a:ext cx="3978275" cy="1020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977263" y="1667440"/>
            <a:ext cx="24795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Scoring y corresponds</a:t>
            </a:r>
          </a:p>
          <a:p>
            <a:r>
              <a:rPr lang="en-US" sz="2000" dirty="0" smtClean="0"/>
              <a:t>to dot product of high </a:t>
            </a:r>
          </a:p>
          <a:p>
            <a:r>
              <a:rPr lang="en-US" sz="2000" dirty="0" smtClean="0"/>
              <a:t>dimensional point.</a:t>
            </a:r>
            <a:endParaRPr lang="en-US" sz="2000" dirty="0"/>
          </a:p>
        </p:txBody>
      </p:sp>
      <p:sp>
        <p:nvSpPr>
          <p:cNvPr id="9" name="Left Brace 8"/>
          <p:cNvSpPr/>
          <p:nvPr/>
        </p:nvSpPr>
        <p:spPr>
          <a:xfrm rot="16200000">
            <a:off x="6786264" y="1407207"/>
            <a:ext cx="183620" cy="2271853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118649" y="2634945"/>
            <a:ext cx="2616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High Dimensional </a:t>
            </a:r>
            <a:r>
              <a:rPr lang="en-US" sz="2000" dirty="0"/>
              <a:t>P</a:t>
            </a:r>
            <a:r>
              <a:rPr lang="en-US" sz="2000" dirty="0" smtClean="0"/>
              <a:t>oint</a:t>
            </a:r>
            <a:endParaRPr lang="en-US" sz="20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6912750"/>
              </p:ext>
            </p:extLst>
          </p:nvPr>
        </p:nvGraphicFramePr>
        <p:xfrm>
          <a:off x="1184647" y="3168362"/>
          <a:ext cx="4619625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8056" name="Equation" r:id="rId7" imgW="2578100" imgH="482600" progId="Equation.3">
                  <p:embed/>
                </p:oleObj>
              </mc:Choice>
              <mc:Fallback>
                <p:oleObj name="Equation" r:id="rId7" imgW="25781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84647" y="3168362"/>
                        <a:ext cx="4619625" cy="862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H="1">
            <a:off x="5913555" y="3035055"/>
            <a:ext cx="514024" cy="33501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668984" y="4226740"/>
            <a:ext cx="7871284" cy="212961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4972266" y="4478715"/>
            <a:ext cx="31618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Quad. Optimization Problem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w/ Linear Constraints!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57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Geometric Example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1507" name="Rectangle 11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57200" y="4343400"/>
            <a:ext cx="4038600" cy="17065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 dirty="0" smtClean="0"/>
              <a:t>Naïve SVM </a:t>
            </a:r>
            <a:r>
              <a:rPr lang="en-US" sz="2400" dirty="0"/>
              <a:t>Problem</a:t>
            </a:r>
          </a:p>
          <a:p>
            <a:pPr eaLnBrk="1" hangingPunct="1"/>
            <a:r>
              <a:rPr lang="en-US" sz="1800" dirty="0"/>
              <a:t>Exponential constraints</a:t>
            </a:r>
          </a:p>
          <a:p>
            <a:pPr eaLnBrk="1" hangingPunct="1"/>
            <a:r>
              <a:rPr lang="en-US" sz="1800" dirty="0"/>
              <a:t>Most are dominated by a small set of </a:t>
            </a:r>
            <a:r>
              <a:rPr lang="ja-JP" altLang="en-US" sz="1800" dirty="0"/>
              <a:t>“</a:t>
            </a:r>
            <a:r>
              <a:rPr lang="en-US" sz="1800" dirty="0"/>
              <a:t>important</a:t>
            </a:r>
            <a:r>
              <a:rPr lang="ja-JP" altLang="en-US" sz="1800" dirty="0"/>
              <a:t>”</a:t>
            </a:r>
            <a:r>
              <a:rPr lang="en-US" sz="1800" dirty="0"/>
              <a:t> constraints</a:t>
            </a:r>
          </a:p>
        </p:txBody>
      </p:sp>
      <p:sp>
        <p:nvSpPr>
          <p:cNvPr id="21508" name="Rectangle 12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48200" y="4343400"/>
            <a:ext cx="4038600" cy="1858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/>
              <a:t>Structural SVM Approach</a:t>
            </a:r>
          </a:p>
          <a:p>
            <a:pPr eaLnBrk="1" hangingPunct="1"/>
            <a:r>
              <a:rPr lang="en-US" sz="1800"/>
              <a:t>Repeatedly finds the next most violated constraint…</a:t>
            </a:r>
          </a:p>
          <a:p>
            <a:pPr eaLnBrk="1" hangingPunct="1"/>
            <a:r>
              <a:rPr lang="en-US" sz="1800"/>
              <a:t>…until set of constraints is a good approximation.</a:t>
            </a:r>
          </a:p>
          <a:p>
            <a:pPr eaLnBrk="1" hangingPunct="1"/>
            <a:endParaRPr lang="en-US" sz="1800"/>
          </a:p>
        </p:txBody>
      </p:sp>
      <p:pic>
        <p:nvPicPr>
          <p:cNvPr id="21509" name="Picture 16" descr="cutting_pla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10" name="Picture 6" descr="full_constraint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204788" y="6335713"/>
            <a:ext cx="4328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+mn-lt"/>
              </a:rPr>
              <a:t>*This is known as a </a:t>
            </a:r>
            <a:r>
              <a:rPr lang="ja-JP" altLang="en-US">
                <a:latin typeface="+mn-lt"/>
              </a:rPr>
              <a:t>“</a:t>
            </a:r>
            <a:r>
              <a:rPr lang="en-US">
                <a:latin typeface="+mn-lt"/>
              </a:rPr>
              <a:t>cutting plane</a:t>
            </a:r>
            <a:r>
              <a:rPr lang="ja-JP" altLang="en-US">
                <a:latin typeface="+mn-lt"/>
              </a:rPr>
              <a:t>”</a:t>
            </a:r>
            <a:r>
              <a:rPr lang="en-US">
                <a:latin typeface="+mn-lt"/>
              </a:rPr>
              <a:t> method.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373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Geometric </a:t>
            </a:r>
            <a:r>
              <a:rPr lang="en-US" dirty="0" smtClean="0">
                <a:solidFill>
                  <a:srgbClr val="376092"/>
                </a:solidFill>
              </a:rPr>
              <a:t>Example</a:t>
            </a:r>
            <a:endParaRPr lang="en-US" dirty="0">
              <a:solidFill>
                <a:srgbClr val="376092"/>
              </a:solidFill>
            </a:endParaRPr>
          </a:p>
        </p:txBody>
      </p:sp>
      <p:sp>
        <p:nvSpPr>
          <p:cNvPr id="22531" name="Rectangle 11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57200" y="4343400"/>
            <a:ext cx="4038600" cy="17065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 dirty="0" smtClean="0"/>
              <a:t>Naïve SVM </a:t>
            </a:r>
            <a:r>
              <a:rPr lang="en-US" sz="2400" dirty="0"/>
              <a:t>Problem</a:t>
            </a:r>
          </a:p>
          <a:p>
            <a:pPr eaLnBrk="1" hangingPunct="1"/>
            <a:r>
              <a:rPr lang="en-US" sz="1800" dirty="0"/>
              <a:t>Exponential constraints</a:t>
            </a:r>
          </a:p>
          <a:p>
            <a:pPr eaLnBrk="1" hangingPunct="1"/>
            <a:r>
              <a:rPr lang="en-US" sz="1800" dirty="0"/>
              <a:t>Most are dominated by a small set of </a:t>
            </a:r>
            <a:r>
              <a:rPr lang="ja-JP" altLang="en-US" sz="1800" dirty="0"/>
              <a:t>“</a:t>
            </a:r>
            <a:r>
              <a:rPr lang="en-US" sz="1800" dirty="0"/>
              <a:t>important</a:t>
            </a:r>
            <a:r>
              <a:rPr lang="ja-JP" altLang="en-US" sz="1800" dirty="0"/>
              <a:t>”</a:t>
            </a:r>
            <a:r>
              <a:rPr lang="en-US" sz="1800" dirty="0"/>
              <a:t> constraints</a:t>
            </a:r>
          </a:p>
        </p:txBody>
      </p:sp>
      <p:sp>
        <p:nvSpPr>
          <p:cNvPr id="22532" name="Rectangle 12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48200" y="4343400"/>
            <a:ext cx="4038600" cy="1858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/>
              <a:t>Structural SVM Approach</a:t>
            </a:r>
          </a:p>
          <a:p>
            <a:pPr eaLnBrk="1" hangingPunct="1"/>
            <a:r>
              <a:rPr lang="en-US" sz="1800"/>
              <a:t>Repeatedly finds the next most violated constraint…</a:t>
            </a:r>
          </a:p>
          <a:p>
            <a:pPr eaLnBrk="1" hangingPunct="1"/>
            <a:r>
              <a:rPr lang="en-US" sz="1800"/>
              <a:t>…until set of constraints is a good approximation.</a:t>
            </a:r>
          </a:p>
          <a:p>
            <a:pPr eaLnBrk="1" hangingPunct="1"/>
            <a:endParaRPr lang="en-US" sz="1800"/>
          </a:p>
        </p:txBody>
      </p:sp>
      <p:pic>
        <p:nvPicPr>
          <p:cNvPr id="22533" name="Picture 15" descr="constrai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4" name="Picture 16" descr="cutting_pla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204788" y="6335713"/>
            <a:ext cx="4328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+mn-lt"/>
              </a:rPr>
              <a:t>*This is known as a </a:t>
            </a:r>
            <a:r>
              <a:rPr lang="ja-JP" altLang="en-US">
                <a:latin typeface="+mn-lt"/>
              </a:rPr>
              <a:t>“</a:t>
            </a:r>
            <a:r>
              <a:rPr lang="en-US">
                <a:latin typeface="+mn-lt"/>
              </a:rPr>
              <a:t>cutting plane</a:t>
            </a:r>
            <a:r>
              <a:rPr lang="ja-JP" altLang="en-US">
                <a:latin typeface="+mn-lt"/>
              </a:rPr>
              <a:t>”</a:t>
            </a:r>
            <a:r>
              <a:rPr lang="en-US">
                <a:latin typeface="+mn-lt"/>
              </a:rPr>
              <a:t> method.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79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Geometric </a:t>
            </a:r>
            <a:r>
              <a:rPr lang="en-US" dirty="0" smtClean="0">
                <a:solidFill>
                  <a:srgbClr val="376092"/>
                </a:solidFill>
              </a:rPr>
              <a:t>Example</a:t>
            </a:r>
            <a:endParaRPr lang="en-US" dirty="0">
              <a:solidFill>
                <a:srgbClr val="376092"/>
              </a:solidFill>
            </a:endParaRPr>
          </a:p>
        </p:txBody>
      </p:sp>
      <p:sp>
        <p:nvSpPr>
          <p:cNvPr id="23555" name="Rectangle 11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57200" y="4343400"/>
            <a:ext cx="4038600" cy="17065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 dirty="0" smtClean="0"/>
              <a:t>Naïve SVM </a:t>
            </a:r>
            <a:r>
              <a:rPr lang="en-US" sz="2400" dirty="0"/>
              <a:t>Problem</a:t>
            </a:r>
          </a:p>
          <a:p>
            <a:pPr eaLnBrk="1" hangingPunct="1"/>
            <a:r>
              <a:rPr lang="en-US" sz="1800" dirty="0"/>
              <a:t>Exponential constraints</a:t>
            </a:r>
          </a:p>
          <a:p>
            <a:pPr eaLnBrk="1" hangingPunct="1"/>
            <a:r>
              <a:rPr lang="en-US" sz="1800" dirty="0"/>
              <a:t>Most are dominated by a small set of </a:t>
            </a:r>
            <a:r>
              <a:rPr lang="ja-JP" altLang="en-US" sz="1800" dirty="0"/>
              <a:t>“</a:t>
            </a:r>
            <a:r>
              <a:rPr lang="en-US" sz="1800" dirty="0"/>
              <a:t>important</a:t>
            </a:r>
            <a:r>
              <a:rPr lang="ja-JP" altLang="en-US" sz="1800" dirty="0"/>
              <a:t>”</a:t>
            </a:r>
            <a:r>
              <a:rPr lang="en-US" sz="1800" dirty="0"/>
              <a:t> constraints</a:t>
            </a:r>
          </a:p>
        </p:txBody>
      </p:sp>
      <p:sp>
        <p:nvSpPr>
          <p:cNvPr id="23556" name="Rectangle 12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48200" y="4343400"/>
            <a:ext cx="4038600" cy="1858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/>
              <a:t>Structural SVM Approach</a:t>
            </a:r>
          </a:p>
          <a:p>
            <a:pPr eaLnBrk="1" hangingPunct="1"/>
            <a:r>
              <a:rPr lang="en-US" sz="1800"/>
              <a:t>Repeatedly finds the next most violated constraint…</a:t>
            </a:r>
          </a:p>
          <a:p>
            <a:pPr eaLnBrk="1" hangingPunct="1"/>
            <a:r>
              <a:rPr lang="en-US" sz="1800"/>
              <a:t>…until set of constraints is a good approximation.</a:t>
            </a:r>
          </a:p>
          <a:p>
            <a:pPr eaLnBrk="1" hangingPunct="1"/>
            <a:endParaRPr lang="en-US" sz="1800"/>
          </a:p>
        </p:txBody>
      </p:sp>
      <p:pic>
        <p:nvPicPr>
          <p:cNvPr id="23557" name="Picture 15" descr="constrai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8" name="Picture 16" descr="cutting_pla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204788" y="6335713"/>
            <a:ext cx="4328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+mn-lt"/>
              </a:rPr>
              <a:t>*This is known as a </a:t>
            </a:r>
            <a:r>
              <a:rPr lang="ja-JP" altLang="en-US">
                <a:latin typeface="+mn-lt"/>
              </a:rPr>
              <a:t>“</a:t>
            </a:r>
            <a:r>
              <a:rPr lang="en-US">
                <a:latin typeface="+mn-lt"/>
              </a:rPr>
              <a:t>cutting plane</a:t>
            </a:r>
            <a:r>
              <a:rPr lang="ja-JP" altLang="en-US">
                <a:latin typeface="+mn-lt"/>
              </a:rPr>
              <a:t>”</a:t>
            </a:r>
            <a:r>
              <a:rPr lang="en-US">
                <a:latin typeface="+mn-lt"/>
              </a:rPr>
              <a:t> method.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621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Geometric </a:t>
            </a:r>
            <a:r>
              <a:rPr lang="en-US" dirty="0" smtClean="0">
                <a:solidFill>
                  <a:srgbClr val="376092"/>
                </a:solidFill>
              </a:rPr>
              <a:t>Example</a:t>
            </a:r>
            <a:endParaRPr lang="en-US" dirty="0">
              <a:solidFill>
                <a:srgbClr val="376092"/>
              </a:solidFill>
            </a:endParaRPr>
          </a:p>
        </p:txBody>
      </p:sp>
      <p:sp>
        <p:nvSpPr>
          <p:cNvPr id="24579" name="Rectangle 11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57200" y="4343400"/>
            <a:ext cx="4038600" cy="17065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 dirty="0" smtClean="0"/>
              <a:t>Naïve SVM </a:t>
            </a:r>
            <a:r>
              <a:rPr lang="en-US" sz="2400" dirty="0"/>
              <a:t>Problem</a:t>
            </a:r>
          </a:p>
          <a:p>
            <a:pPr eaLnBrk="1" hangingPunct="1"/>
            <a:r>
              <a:rPr lang="en-US" sz="1800" dirty="0"/>
              <a:t>Exponential constraints</a:t>
            </a:r>
          </a:p>
          <a:p>
            <a:pPr eaLnBrk="1" hangingPunct="1"/>
            <a:r>
              <a:rPr lang="en-US" sz="1800" dirty="0"/>
              <a:t>Most are dominated by a small set of </a:t>
            </a:r>
            <a:r>
              <a:rPr lang="ja-JP" altLang="en-US" sz="1800" dirty="0"/>
              <a:t>“</a:t>
            </a:r>
            <a:r>
              <a:rPr lang="en-US" sz="1800" dirty="0"/>
              <a:t>important</a:t>
            </a:r>
            <a:r>
              <a:rPr lang="ja-JP" altLang="en-US" sz="1800" dirty="0"/>
              <a:t>”</a:t>
            </a:r>
            <a:r>
              <a:rPr lang="en-US" sz="1800" dirty="0"/>
              <a:t> constraints</a:t>
            </a:r>
          </a:p>
        </p:txBody>
      </p:sp>
      <p:sp>
        <p:nvSpPr>
          <p:cNvPr id="24580" name="Rectangle 12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4648200" y="4343400"/>
            <a:ext cx="4038600" cy="1858963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sz="2400"/>
              <a:t>Structural SVM Approach</a:t>
            </a:r>
          </a:p>
          <a:p>
            <a:pPr eaLnBrk="1" hangingPunct="1"/>
            <a:r>
              <a:rPr lang="en-US" sz="1800"/>
              <a:t>Repeatedly finds the next most violated constraint…</a:t>
            </a:r>
          </a:p>
          <a:p>
            <a:pPr eaLnBrk="1" hangingPunct="1"/>
            <a:r>
              <a:rPr lang="en-US" sz="1800"/>
              <a:t>…until set of constraints is a good approximation.</a:t>
            </a:r>
          </a:p>
          <a:p>
            <a:pPr eaLnBrk="1" hangingPunct="1"/>
            <a:endParaRPr lang="en-US" sz="1800"/>
          </a:p>
        </p:txBody>
      </p:sp>
      <p:pic>
        <p:nvPicPr>
          <p:cNvPr id="24581" name="Picture 15" descr="constrai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2" name="Picture 16" descr="cutting_pla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1504950"/>
            <a:ext cx="3581400" cy="26860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583" name="TextBox 4"/>
          <p:cNvSpPr txBox="1">
            <a:spLocks noChangeArrowheads="1"/>
          </p:cNvSpPr>
          <p:nvPr/>
        </p:nvSpPr>
        <p:spPr bwMode="auto">
          <a:xfrm>
            <a:off x="204788" y="6335713"/>
            <a:ext cx="432815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+mn-lt"/>
              </a:rPr>
              <a:t>*This is known as a </a:t>
            </a:r>
            <a:r>
              <a:rPr lang="ja-JP" altLang="en-US">
                <a:latin typeface="+mn-lt"/>
              </a:rPr>
              <a:t>“</a:t>
            </a:r>
            <a:r>
              <a:rPr lang="en-US">
                <a:latin typeface="+mn-lt"/>
              </a:rPr>
              <a:t>cutting plane</a:t>
            </a:r>
            <a:r>
              <a:rPr lang="ja-JP" altLang="en-US">
                <a:latin typeface="+mn-lt"/>
              </a:rPr>
              <a:t>”</a:t>
            </a:r>
            <a:r>
              <a:rPr lang="en-US">
                <a:latin typeface="+mn-lt"/>
              </a:rPr>
              <a:t> method.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078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07603"/>
            <a:ext cx="8229600" cy="4518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Guarantee for any </a:t>
            </a:r>
            <a:r>
              <a:rPr lang="en-US" dirty="0" err="1" smtClean="0"/>
              <a:t>ε</a:t>
            </a:r>
            <a:r>
              <a:rPr lang="en-US" dirty="0" smtClean="0"/>
              <a:t>&gt;0: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sz="2400" dirty="0" smtClean="0"/>
          </a:p>
          <a:p>
            <a:endParaRPr lang="en-US" sz="2800" dirty="0" smtClean="0"/>
          </a:p>
          <a:p>
            <a:r>
              <a:rPr lang="en-US" dirty="0" smtClean="0"/>
              <a:t>Terminates after #iterations:</a:t>
            </a:r>
            <a:endParaRPr lang="en-US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878583"/>
              </p:ext>
            </p:extLst>
          </p:nvPr>
        </p:nvGraphicFramePr>
        <p:xfrm>
          <a:off x="2043113" y="2430463"/>
          <a:ext cx="5484812" cy="2189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7611" name="Equation" r:id="rId3" imgW="2667000" imgH="1066800" progId="Equation.3">
                  <p:embed/>
                </p:oleObj>
              </mc:Choice>
              <mc:Fallback>
                <p:oleObj name="Equation" r:id="rId3" imgW="2667000" imgH="1066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43113" y="2430463"/>
                        <a:ext cx="5484812" cy="2189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Convergence Rate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35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8636296"/>
              </p:ext>
            </p:extLst>
          </p:nvPr>
        </p:nvGraphicFramePr>
        <p:xfrm>
          <a:off x="5901022" y="4745559"/>
          <a:ext cx="900112" cy="1020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7612" name="Equation" r:id="rId5" imgW="381000" imgH="431800" progId="Equation.3">
                  <p:embed/>
                </p:oleObj>
              </mc:Choice>
              <mc:Fallback>
                <p:oleObj name="Equation" r:id="rId5" imgW="381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901022" y="4745559"/>
                        <a:ext cx="900112" cy="1020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35886" y="5916384"/>
            <a:ext cx="7083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Proof found in:</a:t>
            </a:r>
          </a:p>
          <a:p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www.cs.cornell.edu</a:t>
            </a:r>
            <a:r>
              <a:rPr lang="en-US" dirty="0"/>
              <a:t>/people/</a:t>
            </a:r>
            <a:r>
              <a:rPr lang="en-US" dirty="0" err="1"/>
              <a:t>tj</a:t>
            </a:r>
            <a:r>
              <a:rPr lang="en-US" dirty="0"/>
              <a:t>/publications/joachims_etal_09a.pdf</a:t>
            </a:r>
          </a:p>
        </p:txBody>
      </p:sp>
    </p:spTree>
    <p:extLst>
      <p:ext uri="{BB962C8B-B14F-4D97-AF65-F5344CB8AC3E}">
        <p14:creationId xmlns:p14="http://schemas.microsoft.com/office/powerpoint/2010/main" val="2045744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376092"/>
                </a:solidFill>
              </a:rPr>
              <a:t>Finding Most Violated Constraint</a:t>
            </a:r>
          </a:p>
        </p:txBody>
      </p:sp>
      <p:sp>
        <p:nvSpPr>
          <p:cNvPr id="1024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sz="2800" dirty="0"/>
              <a:t>A constraint is violated </a:t>
            </a:r>
            <a:r>
              <a:rPr lang="en-US" sz="2800" dirty="0" smtClean="0"/>
              <a:t>when:</a:t>
            </a:r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800" dirty="0"/>
              <a:t>Finding </a:t>
            </a:r>
            <a:r>
              <a:rPr lang="en-US" sz="2800" dirty="0" smtClean="0"/>
              <a:t>most </a:t>
            </a:r>
            <a:r>
              <a:rPr lang="en-US" sz="2800" dirty="0"/>
              <a:t>violated constraint reduces </a:t>
            </a:r>
            <a:r>
              <a:rPr lang="en-US" sz="2800" dirty="0" smtClean="0"/>
              <a:t>to</a:t>
            </a:r>
          </a:p>
          <a:p>
            <a:endParaRPr lang="en-US" sz="2800" dirty="0"/>
          </a:p>
          <a:p>
            <a:endParaRPr lang="en-US" dirty="0" smtClean="0"/>
          </a:p>
          <a:p>
            <a:r>
              <a:rPr lang="en-US" sz="2800" dirty="0" smtClean="0"/>
              <a:t>Highly related to prediction: </a:t>
            </a:r>
            <a:endParaRPr lang="en-US" sz="2800" dirty="0"/>
          </a:p>
        </p:txBody>
      </p:sp>
      <p:graphicFrame>
        <p:nvGraphicFramePr>
          <p:cNvPr id="10243" name="Object 5"/>
          <p:cNvGraphicFramePr>
            <a:graphicFrameLocks noGrp="1" noChangeAspect="1"/>
          </p:cNvGraphicFramePr>
          <p:nvPr>
            <p:ph sz="quarter" idx="3"/>
            <p:extLst>
              <p:ext uri="{D42A27DB-BD31-4B8C-83A1-F6EECF244321}">
                <p14:modId xmlns:p14="http://schemas.microsoft.com/office/powerpoint/2010/main" val="3806705795"/>
              </p:ext>
            </p:extLst>
          </p:nvPr>
        </p:nvGraphicFramePr>
        <p:xfrm>
          <a:off x="2468563" y="3503613"/>
          <a:ext cx="3910012" cy="917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5668" name="Equation" r:id="rId3" imgW="1676400" imgH="393700" progId="Equation.3">
                  <p:embed/>
                </p:oleObj>
              </mc:Choice>
              <mc:Fallback>
                <p:oleObj name="Equation" r:id="rId3" imgW="16764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68563" y="3503613"/>
                        <a:ext cx="3910012" cy="917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334000" y="4335359"/>
            <a:ext cx="33782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800000"/>
                </a:solidFill>
              </a:rPr>
              <a:t>“Loss augmented inference”</a:t>
            </a:r>
            <a:endParaRPr lang="en-US" sz="2000" dirty="0">
              <a:solidFill>
                <a:srgbClr val="8000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F4B36-FF92-C34A-8B8A-D1F18C3C4B0E}" type="slidenum">
              <a:rPr lang="en-US" smtClean="0"/>
              <a:pPr/>
              <a:t>36</a:t>
            </a:fld>
            <a:endParaRPr lang="en-US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4299626"/>
              </p:ext>
            </p:extLst>
          </p:nvPr>
        </p:nvGraphicFramePr>
        <p:xfrm>
          <a:off x="2138363" y="2187575"/>
          <a:ext cx="4700587" cy="808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5669" name="Equation" r:id="rId5" imgW="2286000" imgH="393700" progId="Equation.3">
                  <p:embed/>
                </p:oleObj>
              </mc:Choice>
              <mc:Fallback>
                <p:oleObj name="Equation" r:id="rId5" imgW="22860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38363" y="2187575"/>
                        <a:ext cx="4700587" cy="808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5"/>
          <p:cNvGraphicFramePr>
            <a:graphicFrameLocks noGrp="1" noChangeAspect="1"/>
          </p:cNvGraphicFramePr>
          <p:nvPr>
            <p:ph sz="quarter" idx="3"/>
            <p:extLst>
              <p:ext uri="{D42A27DB-BD31-4B8C-83A1-F6EECF244321}">
                <p14:modId xmlns:p14="http://schemas.microsoft.com/office/powerpoint/2010/main" val="3255081119"/>
              </p:ext>
            </p:extLst>
          </p:nvPr>
        </p:nvGraphicFramePr>
        <p:xfrm>
          <a:off x="3460735" y="5211889"/>
          <a:ext cx="2078584" cy="656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5670" name="Equation" r:id="rId7" imgW="965200" imgH="304800" progId="Equation.3">
                  <p:embed/>
                </p:oleObj>
              </mc:Choice>
              <mc:Fallback>
                <p:oleObj name="Equation" r:id="rId7" imgW="965200" imgH="304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60735" y="5211889"/>
                        <a:ext cx="2078584" cy="656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7494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“Augmented” Scoring 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174167"/>
              </p:ext>
            </p:extLst>
          </p:nvPr>
        </p:nvGraphicFramePr>
        <p:xfrm>
          <a:off x="4549129" y="1725106"/>
          <a:ext cx="4140135" cy="8885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299" name="Equation" r:id="rId3" imgW="2247900" imgH="482600" progId="Equation.3">
                  <p:embed/>
                </p:oleObj>
              </mc:Choice>
              <mc:Fallback>
                <p:oleObj name="Equation" r:id="rId3" imgW="2247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49129" y="1725106"/>
                        <a:ext cx="4140135" cy="8885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1880244"/>
              </p:ext>
            </p:extLst>
          </p:nvPr>
        </p:nvGraphicFramePr>
        <p:xfrm>
          <a:off x="5128200" y="2698752"/>
          <a:ext cx="3336167" cy="1168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300" name="Equation" r:id="rId5" imgW="1930400" imgH="673100" progId="Equation.3">
                  <p:embed/>
                </p:oleObj>
              </mc:Choice>
              <mc:Fallback>
                <p:oleObj name="Equation" r:id="rId5" imgW="1930400" imgH="673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28200" y="2698752"/>
                        <a:ext cx="3336167" cy="1168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7501687"/>
              </p:ext>
            </p:extLst>
          </p:nvPr>
        </p:nvGraphicFramePr>
        <p:xfrm>
          <a:off x="7232473" y="4010972"/>
          <a:ext cx="1231894" cy="925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301" name="Equation" r:id="rId7" imgW="660400" imgH="495300" progId="Equation.3">
                  <p:embed/>
                </p:oleObj>
              </mc:Choice>
              <mc:Fallback>
                <p:oleObj name="Equation" r:id="rId7" imgW="6604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232473" y="4010972"/>
                        <a:ext cx="1231894" cy="925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3139996"/>
              </p:ext>
            </p:extLst>
          </p:nvPr>
        </p:nvGraphicFramePr>
        <p:xfrm>
          <a:off x="5923464" y="5145177"/>
          <a:ext cx="2441575" cy="68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302" name="Equation" r:id="rId9" imgW="1181100" imgH="330200" progId="Equation.3">
                  <p:embed/>
                </p:oleObj>
              </mc:Choice>
              <mc:Fallback>
                <p:oleObj name="Equation" r:id="rId9" imgW="1181100" imgH="330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23464" y="5145177"/>
                        <a:ext cx="2441575" cy="682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457201" y="1629601"/>
            <a:ext cx="3855144" cy="254640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822601" y="5094943"/>
            <a:ext cx="9710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Goal:</a:t>
            </a:r>
            <a:endParaRPr lang="en-US" sz="2800" b="1" dirty="0"/>
          </a:p>
        </p:txBody>
      </p:sp>
      <p:graphicFrame>
        <p:nvGraphicFramePr>
          <p:cNvPr id="1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5731411"/>
              </p:ext>
            </p:extLst>
          </p:nvPr>
        </p:nvGraphicFramePr>
        <p:xfrm>
          <a:off x="1010110" y="3347468"/>
          <a:ext cx="3079541" cy="7250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303" name="Equation" r:id="rId11" imgW="1676400" imgH="393700" progId="Equation.3">
                  <p:embed/>
                </p:oleObj>
              </mc:Choice>
              <mc:Fallback>
                <p:oleObj name="Equation" r:id="rId11" imgW="16764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0110" y="3347468"/>
                        <a:ext cx="3079541" cy="7250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9393290"/>
              </p:ext>
            </p:extLst>
          </p:nvPr>
        </p:nvGraphicFramePr>
        <p:xfrm>
          <a:off x="610276" y="1794638"/>
          <a:ext cx="3616453" cy="9041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304" name="Equation" r:id="rId13" imgW="1930400" imgH="482600" progId="Equation.3">
                  <p:embed/>
                </p:oleObj>
              </mc:Choice>
              <mc:Fallback>
                <p:oleObj name="Equation" r:id="rId13" imgW="19304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0276" y="1794638"/>
                        <a:ext cx="3616453" cy="9041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610276" y="2824248"/>
            <a:ext cx="9710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Goal:</a:t>
            </a:r>
            <a:endParaRPr lang="en-US" sz="2800" b="1" dirty="0"/>
          </a:p>
        </p:txBody>
      </p:sp>
      <p:sp>
        <p:nvSpPr>
          <p:cNvPr id="18" name="Rectangle 17"/>
          <p:cNvSpPr/>
          <p:nvPr/>
        </p:nvSpPr>
        <p:spPr>
          <a:xfrm>
            <a:off x="4463025" y="1629600"/>
            <a:ext cx="4335234" cy="441218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771471" y="4010704"/>
            <a:ext cx="1602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Additional</a:t>
            </a:r>
          </a:p>
          <a:p>
            <a:r>
              <a:rPr lang="en-US" dirty="0" smtClean="0">
                <a:solidFill>
                  <a:srgbClr val="953735"/>
                </a:solidFill>
              </a:rPr>
              <a:t>Unary Feature!</a:t>
            </a:r>
            <a:endParaRPr lang="en-US" dirty="0">
              <a:solidFill>
                <a:srgbClr val="953735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6373818" y="3745621"/>
            <a:ext cx="858655" cy="73190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6373818" y="4477523"/>
            <a:ext cx="1181754" cy="24396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11981" y="4833333"/>
            <a:ext cx="31086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953735"/>
                </a:solidFill>
              </a:rPr>
              <a:t>Solve Using Viterbi!</a:t>
            </a:r>
            <a:endParaRPr lang="en-US" sz="2800" b="1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96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 animBg="1"/>
      <p:bldP spid="19" grpId="0"/>
      <p:bldP spid="2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Recap: </a:t>
            </a:r>
            <a:r>
              <a:rPr lang="en-US" dirty="0" smtClean="0"/>
              <a:t>Structural SVM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Define structured scoring function:</a:t>
            </a:r>
          </a:p>
          <a:p>
            <a:pPr lvl="1"/>
            <a:r>
              <a:rPr lang="en-US" dirty="0" smtClean="0"/>
              <a:t>E.g., 1</a:t>
            </a:r>
            <a:r>
              <a:rPr lang="en-US" baseline="30000" dirty="0" smtClean="0"/>
              <a:t>st</a:t>
            </a:r>
            <a:r>
              <a:rPr lang="en-US" dirty="0"/>
              <a:t> </a:t>
            </a:r>
            <a:r>
              <a:rPr lang="en-US" dirty="0" smtClean="0"/>
              <a:t>order sequential model</a:t>
            </a:r>
            <a:endParaRPr lang="en-US" dirty="0"/>
          </a:p>
          <a:p>
            <a:pPr lvl="1"/>
            <a:r>
              <a:rPr lang="en-US" sz="2400" dirty="0" smtClean="0"/>
              <a:t>Efficient prediction </a:t>
            </a:r>
            <a:r>
              <a:rPr lang="en-US" sz="2400" dirty="0"/>
              <a:t>a</a:t>
            </a:r>
            <a:r>
              <a:rPr lang="en-US" sz="2400" dirty="0" smtClean="0"/>
              <a:t>lgorithm</a:t>
            </a:r>
          </a:p>
          <a:p>
            <a:endParaRPr lang="en-US" sz="500" dirty="0"/>
          </a:p>
          <a:p>
            <a:r>
              <a:rPr lang="en-US" sz="2800" dirty="0" smtClean="0"/>
              <a:t>Define error function:</a:t>
            </a:r>
          </a:p>
          <a:p>
            <a:pPr lvl="1"/>
            <a:r>
              <a:rPr lang="en-US" sz="2400" dirty="0" smtClean="0"/>
              <a:t>E.g., Hamming Loss:</a:t>
            </a:r>
          </a:p>
          <a:p>
            <a:endParaRPr lang="en-US" sz="1600" dirty="0"/>
          </a:p>
          <a:p>
            <a:r>
              <a:rPr lang="en-US" sz="2800" dirty="0" smtClean="0"/>
              <a:t>Train by iteratively finding most violated constraint:</a:t>
            </a:r>
          </a:p>
          <a:p>
            <a:endParaRPr lang="en-US" sz="4000" dirty="0"/>
          </a:p>
          <a:p>
            <a:pPr lvl="1"/>
            <a:r>
              <a:rPr lang="en-US" sz="2400" dirty="0" smtClean="0"/>
              <a:t>Requires efficient algorithm (often same as prediction)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6208994"/>
              </p:ext>
            </p:extLst>
          </p:nvPr>
        </p:nvGraphicFramePr>
        <p:xfrm>
          <a:off x="7057826" y="1688337"/>
          <a:ext cx="1155900" cy="5145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58" name="Equation" r:id="rId3" imgW="457200" imgH="203200" progId="Equation.3">
                  <p:embed/>
                </p:oleObj>
              </mc:Choice>
              <mc:Fallback>
                <p:oleObj name="Equation" r:id="rId3" imgW="457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57826" y="1688337"/>
                        <a:ext cx="1155900" cy="5145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708179"/>
              </p:ext>
            </p:extLst>
          </p:nvPr>
        </p:nvGraphicFramePr>
        <p:xfrm>
          <a:off x="2513013" y="4933632"/>
          <a:ext cx="3821112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59" name="Equation" r:id="rId5" imgW="1638300" imgH="317500" progId="Equation.3">
                  <p:embed/>
                </p:oleObj>
              </mc:Choice>
              <mc:Fallback>
                <p:oleObj name="Equation" r:id="rId5" imgW="1638300" imgH="317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3013" y="4933632"/>
                        <a:ext cx="3821112" cy="739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813"/>
              </p:ext>
            </p:extLst>
          </p:nvPr>
        </p:nvGraphicFramePr>
        <p:xfrm>
          <a:off x="7029450" y="3158045"/>
          <a:ext cx="1184275" cy="56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60" name="Equation" r:id="rId7" imgW="508000" imgH="241300" progId="Equation.3">
                  <p:embed/>
                </p:oleObj>
              </mc:Choice>
              <mc:Fallback>
                <p:oleObj name="Equation" r:id="rId7" imgW="5080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29450" y="3158045"/>
                        <a:ext cx="1184275" cy="561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7586352"/>
              </p:ext>
            </p:extLst>
          </p:nvPr>
        </p:nvGraphicFramePr>
        <p:xfrm>
          <a:off x="3921929" y="3667610"/>
          <a:ext cx="2277515" cy="757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661" name="Equation" r:id="rId9" imgW="1181100" imgH="393700" progId="Equation.3">
                  <p:embed/>
                </p:oleObj>
              </mc:Choice>
              <mc:Fallback>
                <p:oleObj name="Equation" r:id="rId9" imgW="11811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1929" y="3667610"/>
                        <a:ext cx="2277515" cy="75742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093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Structural SVMs </a:t>
            </a:r>
            <a:r>
              <a:rPr lang="en-US" dirty="0" err="1" smtClean="0"/>
              <a:t>vs</a:t>
            </a:r>
            <a:r>
              <a:rPr lang="en-US" dirty="0" smtClean="0"/>
              <a:t> CRFs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SVM Objective: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sz="1600" dirty="0"/>
          </a:p>
          <a:p>
            <a:r>
              <a:rPr lang="en-US" dirty="0" smtClean="0"/>
              <a:t>CRF Objective: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39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8927032"/>
              </p:ext>
            </p:extLst>
          </p:nvPr>
        </p:nvGraphicFramePr>
        <p:xfrm>
          <a:off x="882162" y="2212024"/>
          <a:ext cx="6007100" cy="1235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8632" name="Equation" r:id="rId3" imgW="3327400" imgH="685800" progId="Equation.3">
                  <p:embed/>
                </p:oleObj>
              </mc:Choice>
              <mc:Fallback>
                <p:oleObj name="Equation" r:id="rId3" imgW="33274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82162" y="2212024"/>
                        <a:ext cx="6007100" cy="1235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3802736"/>
              </p:ext>
            </p:extLst>
          </p:nvPr>
        </p:nvGraphicFramePr>
        <p:xfrm>
          <a:off x="882162" y="4250757"/>
          <a:ext cx="5295900" cy="1738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8633" name="Equation" r:id="rId5" imgW="2933700" imgH="965200" progId="Equation.3">
                  <p:embed/>
                </p:oleObj>
              </mc:Choice>
              <mc:Fallback>
                <p:oleObj name="Equation" r:id="rId5" imgW="2933700" imgH="965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2162" y="4250757"/>
                        <a:ext cx="5295900" cy="1738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068193" y="1786326"/>
            <a:ext cx="32111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SVM only cares about y’ that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violates margin the most!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953735"/>
                </a:solidFill>
              </a:rPr>
              <a:t>Scales margin by loss of y’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68193" y="3754132"/>
            <a:ext cx="35702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CRF cares about all y’ so that: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953735"/>
                </a:solidFill>
              </a:rPr>
              <a:t>Incorrect P(</a:t>
            </a:r>
            <a:r>
              <a:rPr lang="en-US" sz="2000" dirty="0" err="1" smtClean="0">
                <a:solidFill>
                  <a:srgbClr val="953735"/>
                </a:solidFill>
              </a:rPr>
              <a:t>y’|x</a:t>
            </a:r>
            <a:r>
              <a:rPr lang="en-US" sz="2000" dirty="0" smtClean="0">
                <a:solidFill>
                  <a:srgbClr val="953735"/>
                </a:solidFill>
              </a:rPr>
              <a:t>) is minimized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953735"/>
                </a:solidFill>
              </a:rPr>
              <a:t>Correct P(</a:t>
            </a:r>
            <a:r>
              <a:rPr lang="en-US" sz="2000" dirty="0" err="1" smtClean="0">
                <a:solidFill>
                  <a:srgbClr val="953735"/>
                </a:solidFill>
              </a:rPr>
              <a:t>y|x</a:t>
            </a:r>
            <a:r>
              <a:rPr lang="en-US" sz="2000" dirty="0" smtClean="0">
                <a:solidFill>
                  <a:srgbClr val="953735"/>
                </a:solidFill>
              </a:rPr>
              <a:t>) is maximized</a:t>
            </a:r>
            <a:endParaRPr lang="en-US" sz="2000" dirty="0">
              <a:solidFill>
                <a:srgbClr val="953735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068193" y="6279578"/>
            <a:ext cx="28135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mallet.cs.umass.edu</a:t>
            </a:r>
            <a:r>
              <a:rPr lang="en-US" dirty="0"/>
              <a:t>/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9780" y="6279578"/>
            <a:ext cx="44888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svmlight.joachims.org</a:t>
            </a:r>
            <a:r>
              <a:rPr lang="en-US" dirty="0"/>
              <a:t>/</a:t>
            </a:r>
            <a:r>
              <a:rPr lang="en-US" dirty="0" err="1"/>
              <a:t>svm_struct.html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200" y="1600200"/>
            <a:ext cx="8181201" cy="201480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57200" y="3615009"/>
            <a:ext cx="8181201" cy="251115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483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Structural SVMs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ecap of Previous Lecture</a:t>
            </a:r>
          </a:p>
          <a:p>
            <a:pPr lvl="1"/>
            <a:r>
              <a:rPr lang="en-US" dirty="0" smtClean="0"/>
              <a:t>Training</a:t>
            </a:r>
          </a:p>
          <a:p>
            <a:pPr lvl="1"/>
            <a:endParaRPr lang="en-US" dirty="0"/>
          </a:p>
          <a:p>
            <a:r>
              <a:rPr lang="en-US" dirty="0" smtClean="0"/>
              <a:t>General Structured Prediction</a:t>
            </a:r>
          </a:p>
          <a:p>
            <a:pPr lvl="1"/>
            <a:r>
              <a:rPr lang="en-US" dirty="0" smtClean="0"/>
              <a:t>Brief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3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50652"/>
            <a:ext cx="8229600" cy="1143000"/>
          </a:xfrm>
        </p:spPr>
        <p:txBody>
          <a:bodyPr/>
          <a:lstStyle/>
          <a:p>
            <a:r>
              <a:rPr lang="en-US" dirty="0" smtClean="0"/>
              <a:t>General Structured Prediction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27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Elaborate Scoring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Structure encoded by linear scoring function: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1200" dirty="0" smtClean="0"/>
          </a:p>
          <a:p>
            <a:r>
              <a:rPr lang="en-US" sz="2400" dirty="0" smtClean="0"/>
              <a:t>2</a:t>
            </a:r>
            <a:r>
              <a:rPr lang="en-US" sz="2400" baseline="30000" dirty="0" smtClean="0"/>
              <a:t>nd</a:t>
            </a:r>
            <a:r>
              <a:rPr lang="en-US" sz="2400" dirty="0" smtClean="0"/>
              <a:t> Order Sequential Model: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Classification Model:</a:t>
            </a:r>
          </a:p>
          <a:p>
            <a:endParaRPr lang="en-US" sz="2400" dirty="0"/>
          </a:p>
          <a:p>
            <a:endParaRPr lang="en-US" sz="1000" dirty="0" smtClean="0"/>
          </a:p>
          <a:p>
            <a:r>
              <a:rPr lang="en-US" sz="2400" dirty="0" smtClean="0"/>
              <a:t>Efficient Prediction: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41</a:t>
            </a:fld>
            <a:endParaRPr lang="en-US"/>
          </a:p>
        </p:txBody>
      </p:sp>
      <p:graphicFrame>
        <p:nvGraphicFramePr>
          <p:cNvPr id="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515416"/>
              </p:ext>
            </p:extLst>
          </p:nvPr>
        </p:nvGraphicFramePr>
        <p:xfrm>
          <a:off x="3765911" y="2094022"/>
          <a:ext cx="1211239" cy="539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2160" name="Equation" r:id="rId3" imgW="457200" imgH="203200" progId="Equation.3">
                  <p:embed/>
                </p:oleObj>
              </mc:Choice>
              <mc:Fallback>
                <p:oleObj name="Equation" r:id="rId3" imgW="4572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65911" y="2094022"/>
                        <a:ext cx="1211239" cy="53919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7073488"/>
              </p:ext>
            </p:extLst>
          </p:nvPr>
        </p:nvGraphicFramePr>
        <p:xfrm>
          <a:off x="2054118" y="3073538"/>
          <a:ext cx="4499081" cy="10120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2161" name="Equation" r:id="rId5" imgW="2146300" imgH="482600" progId="Equation.3">
                  <p:embed/>
                </p:oleObj>
              </mc:Choice>
              <mc:Fallback>
                <p:oleObj name="Equation" r:id="rId5" imgW="21463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54118" y="3073538"/>
                        <a:ext cx="4499081" cy="10120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6034974"/>
              </p:ext>
            </p:extLst>
          </p:nvPr>
        </p:nvGraphicFramePr>
        <p:xfrm>
          <a:off x="2873299" y="4434115"/>
          <a:ext cx="2661831" cy="4993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2162" name="Equation" r:id="rId7" imgW="1219200" imgH="228600" progId="Equation.3">
                  <p:embed/>
                </p:oleObj>
              </mc:Choice>
              <mc:Fallback>
                <p:oleObj name="Equation" r:id="rId7" imgW="1219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73299" y="4434115"/>
                        <a:ext cx="2661831" cy="4993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161273"/>
              </p:ext>
            </p:extLst>
          </p:nvPr>
        </p:nvGraphicFramePr>
        <p:xfrm>
          <a:off x="3300413" y="5429250"/>
          <a:ext cx="2022475" cy="655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2163" name="Equation" r:id="rId9" imgW="939800" imgH="304800" progId="Equation.3">
                  <p:embed/>
                </p:oleObj>
              </mc:Choice>
              <mc:Fallback>
                <p:oleObj name="Equation" r:id="rId9" imgW="939800" imgH="304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00413" y="5429250"/>
                        <a:ext cx="2022475" cy="655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539529" y="2706156"/>
            <a:ext cx="7928423" cy="2225745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/>
              <a:t>Remainder of Lecture:</a:t>
            </a:r>
          </a:p>
          <a:p>
            <a:pPr algn="ctr"/>
            <a:r>
              <a:rPr lang="en-US" sz="3200" dirty="0" smtClean="0"/>
              <a:t>Tour of Structured Prediction Models</a:t>
            </a:r>
          </a:p>
          <a:p>
            <a:pPr algn="ctr"/>
            <a:r>
              <a:rPr lang="en-US" sz="3200" dirty="0" smtClean="0"/>
              <a:t>Some Might be Interesting to You…</a:t>
            </a:r>
          </a:p>
        </p:txBody>
      </p:sp>
    </p:spTree>
    <p:extLst>
      <p:ext uri="{BB962C8B-B14F-4D97-AF65-F5344CB8AC3E}">
        <p14:creationId xmlns:p14="http://schemas.microsoft.com/office/powerpoint/2010/main" val="109735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17276" y="6126163"/>
            <a:ext cx="34538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www.coursera.org</a:t>
            </a:r>
            <a:r>
              <a:rPr lang="en-US" sz="1600" dirty="0"/>
              <a:t>/course/</a:t>
            </a:r>
            <a:r>
              <a:rPr lang="en-US" sz="1600" dirty="0" err="1"/>
              <a:t>pgm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717276" y="5803756"/>
            <a:ext cx="605063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www.cs.cmu.edu</a:t>
            </a:r>
            <a:r>
              <a:rPr lang="en-US" sz="1600" dirty="0"/>
              <a:t>/~</a:t>
            </a:r>
            <a:r>
              <a:rPr lang="en-US" sz="1600" dirty="0" err="1"/>
              <a:t>guestrin</a:t>
            </a:r>
            <a:r>
              <a:rPr lang="en-US" sz="1600" dirty="0"/>
              <a:t>/Class/10708</a:t>
            </a:r>
            <a:r>
              <a:rPr lang="en-US" sz="1600" dirty="0" smtClean="0"/>
              <a:t>/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717276" y="5483966"/>
            <a:ext cx="63389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piazza.com</a:t>
            </a:r>
            <a:r>
              <a:rPr lang="en-US" sz="1600" dirty="0"/>
              <a:t>/</a:t>
            </a:r>
            <a:r>
              <a:rPr lang="en-US" sz="1600" dirty="0" err="1"/>
              <a:t>cornell</a:t>
            </a:r>
            <a:r>
              <a:rPr lang="en-US" sz="1600" dirty="0"/>
              <a:t>/fall2013/btry6790cs6782/resources</a:t>
            </a:r>
          </a:p>
        </p:txBody>
      </p:sp>
      <p:sp>
        <p:nvSpPr>
          <p:cNvPr id="10" name="Oval 9"/>
          <p:cNvSpPr/>
          <p:nvPr/>
        </p:nvSpPr>
        <p:spPr>
          <a:xfrm>
            <a:off x="2511934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1" name="Oval 10"/>
          <p:cNvSpPr/>
          <p:nvPr/>
        </p:nvSpPr>
        <p:spPr>
          <a:xfrm>
            <a:off x="4132185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2" name="Oval 11"/>
          <p:cNvSpPr/>
          <p:nvPr/>
        </p:nvSpPr>
        <p:spPr>
          <a:xfrm>
            <a:off x="2511934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3" name="Oval 12"/>
          <p:cNvSpPr/>
          <p:nvPr/>
        </p:nvSpPr>
        <p:spPr>
          <a:xfrm>
            <a:off x="4132185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4" name="Oval 13"/>
          <p:cNvSpPr/>
          <p:nvPr/>
        </p:nvSpPr>
        <p:spPr>
          <a:xfrm>
            <a:off x="7464820" y="2240851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</a:t>
            </a:r>
            <a:r>
              <a:rPr lang="en-US" baseline="30000" dirty="0" err="1" smtClean="0"/>
              <a:t>M</a:t>
            </a:r>
            <a:endParaRPr lang="en-US" baseline="30000" dirty="0"/>
          </a:p>
        </p:txBody>
      </p:sp>
      <p:sp>
        <p:nvSpPr>
          <p:cNvPr id="8" name="TextBox 7"/>
          <p:cNvSpPr txBox="1"/>
          <p:nvPr/>
        </p:nvSpPr>
        <p:spPr>
          <a:xfrm>
            <a:off x="6634356" y="1991396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17" name="Oval 16"/>
          <p:cNvSpPr/>
          <p:nvPr/>
        </p:nvSpPr>
        <p:spPr>
          <a:xfrm>
            <a:off x="7464820" y="3713837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18" name="Straight Connector 17"/>
          <p:cNvCxnSpPr>
            <a:stCxn id="12" idx="6"/>
            <a:endCxn id="13" idx="2"/>
          </p:cNvCxnSpPr>
          <p:nvPr/>
        </p:nvCxnSpPr>
        <p:spPr>
          <a:xfrm>
            <a:off x="3188077" y="2570093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2" idx="4"/>
            <a:endCxn id="10" idx="0"/>
          </p:cNvCxnSpPr>
          <p:nvPr/>
        </p:nvCxnSpPr>
        <p:spPr>
          <a:xfrm>
            <a:off x="2850006" y="2909493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0"/>
            <a:endCxn id="13" idx="4"/>
          </p:cNvCxnSpPr>
          <p:nvPr/>
        </p:nvCxnSpPr>
        <p:spPr>
          <a:xfrm flipV="1">
            <a:off x="4470257" y="2909493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7" idx="0"/>
            <a:endCxn id="14" idx="4"/>
          </p:cNvCxnSpPr>
          <p:nvPr/>
        </p:nvCxnSpPr>
        <p:spPr>
          <a:xfrm flipV="1">
            <a:off x="7802892" y="2919651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61" idx="2"/>
            <a:endCxn id="13" idx="6"/>
          </p:cNvCxnSpPr>
          <p:nvPr/>
        </p:nvCxnSpPr>
        <p:spPr>
          <a:xfrm flipH="1" flipV="1">
            <a:off x="4808328" y="2570093"/>
            <a:ext cx="910290" cy="336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2"/>
          </p:cNvCxnSpPr>
          <p:nvPr/>
        </p:nvCxnSpPr>
        <p:spPr>
          <a:xfrm flipH="1">
            <a:off x="7218220" y="2580251"/>
            <a:ext cx="246600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0370125"/>
              </p:ext>
            </p:extLst>
          </p:nvPr>
        </p:nvGraphicFramePr>
        <p:xfrm>
          <a:off x="3188077" y="1983607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77" name="Equation" r:id="rId3" imgW="622300" imgH="228600" progId="Equation.3">
                  <p:embed/>
                </p:oleObj>
              </mc:Choice>
              <mc:Fallback>
                <p:oleObj name="Equation" r:id="rId3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88077" y="1983607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Oval 42"/>
          <p:cNvSpPr/>
          <p:nvPr/>
        </p:nvSpPr>
        <p:spPr>
          <a:xfrm>
            <a:off x="891683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0</a:t>
            </a:r>
          </a:p>
        </p:txBody>
      </p:sp>
      <p:cxnSp>
        <p:nvCxnSpPr>
          <p:cNvPr id="44" name="Straight Connector 43"/>
          <p:cNvCxnSpPr>
            <a:stCxn id="12" idx="2"/>
            <a:endCxn id="43" idx="6"/>
          </p:cNvCxnSpPr>
          <p:nvPr/>
        </p:nvCxnSpPr>
        <p:spPr>
          <a:xfrm flipH="1">
            <a:off x="1567826" y="2570093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8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51039"/>
              </p:ext>
            </p:extLst>
          </p:nvPr>
        </p:nvGraphicFramePr>
        <p:xfrm>
          <a:off x="1567826" y="1984052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78" name="Equation" r:id="rId5" imgW="622300" imgH="228600" progId="Equation.3">
                  <p:embed/>
                </p:oleObj>
              </mc:Choice>
              <mc:Fallback>
                <p:oleObj name="Equation" r:id="rId5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67826" y="1984052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6419022"/>
              </p:ext>
            </p:extLst>
          </p:nvPr>
        </p:nvGraphicFramePr>
        <p:xfrm>
          <a:off x="1871938" y="3173542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79" name="Equation" r:id="rId7" imgW="622300" imgH="228600" progId="Equation.3">
                  <p:embed/>
                </p:oleObj>
              </mc:Choice>
              <mc:Fallback>
                <p:oleObj name="Equation" r:id="rId7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71938" y="3173542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9099847"/>
              </p:ext>
            </p:extLst>
          </p:nvPr>
        </p:nvGraphicFramePr>
        <p:xfrm>
          <a:off x="3453634" y="3174122"/>
          <a:ext cx="982663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80" name="Equation" r:id="rId9" imgW="647700" imgH="228600" progId="Equation.3">
                  <p:embed/>
                </p:oleObj>
              </mc:Choice>
              <mc:Fallback>
                <p:oleObj name="Equation" r:id="rId9" imgW="647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53634" y="3174122"/>
                        <a:ext cx="982663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0250097"/>
              </p:ext>
            </p:extLst>
          </p:nvPr>
        </p:nvGraphicFramePr>
        <p:xfrm>
          <a:off x="6632494" y="3173542"/>
          <a:ext cx="11176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81" name="Equation" r:id="rId11" imgW="736600" imgH="228600" progId="Equation.3">
                  <p:embed/>
                </p:oleObj>
              </mc:Choice>
              <mc:Fallback>
                <p:oleObj name="Equation" r:id="rId11" imgW="736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32494" y="3173542"/>
                        <a:ext cx="1117600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" name="Oval 60"/>
          <p:cNvSpPr/>
          <p:nvPr/>
        </p:nvSpPr>
        <p:spPr>
          <a:xfrm>
            <a:off x="5718618" y="223405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graphicFrame>
        <p:nvGraphicFramePr>
          <p:cNvPr id="69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8359482"/>
              </p:ext>
            </p:extLst>
          </p:nvPr>
        </p:nvGraphicFramePr>
        <p:xfrm>
          <a:off x="4774510" y="1984052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82" name="Equation" r:id="rId13" imgW="622300" imgH="228600" progId="Equation.3">
                  <p:embed/>
                </p:oleObj>
              </mc:Choice>
              <mc:Fallback>
                <p:oleObj name="Equation" r:id="rId13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774510" y="1984052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0" name="Straight Connector 69"/>
          <p:cNvCxnSpPr>
            <a:endCxn id="61" idx="6"/>
          </p:cNvCxnSpPr>
          <p:nvPr/>
        </p:nvCxnSpPr>
        <p:spPr>
          <a:xfrm flipH="1">
            <a:off x="6394761" y="2573459"/>
            <a:ext cx="224129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5718618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3</a:t>
            </a:r>
          </a:p>
        </p:txBody>
      </p:sp>
      <p:cxnSp>
        <p:nvCxnSpPr>
          <p:cNvPr id="75" name="Straight Connector 74"/>
          <p:cNvCxnSpPr>
            <a:stCxn id="74" idx="0"/>
            <a:endCxn id="61" idx="4"/>
          </p:cNvCxnSpPr>
          <p:nvPr/>
        </p:nvCxnSpPr>
        <p:spPr>
          <a:xfrm flipV="1">
            <a:off x="6056690" y="2912859"/>
            <a:ext cx="0" cy="79082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6185532"/>
              </p:ext>
            </p:extLst>
          </p:nvPr>
        </p:nvGraphicFramePr>
        <p:xfrm>
          <a:off x="5033963" y="3174086"/>
          <a:ext cx="963612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83" name="Equation" r:id="rId15" imgW="635000" imgH="228600" progId="Equation.3">
                  <p:embed/>
                </p:oleObj>
              </mc:Choice>
              <mc:Fallback>
                <p:oleObj name="Equation" r:id="rId15" imgW="635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033963" y="3174086"/>
                        <a:ext cx="963612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" name="TextBox 77"/>
          <p:cNvSpPr txBox="1"/>
          <p:nvPr/>
        </p:nvSpPr>
        <p:spPr>
          <a:xfrm>
            <a:off x="717276" y="4546682"/>
            <a:ext cx="6747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Graph structure encodes structural dependencies between </a:t>
            </a:r>
            <a:r>
              <a:rPr lang="en-US" sz="2000" b="1" dirty="0" err="1" smtClean="0"/>
              <a:t>y</a:t>
            </a:r>
            <a:r>
              <a:rPr lang="en-US" sz="2000" b="1" baseline="30000" dirty="0" err="1" smtClean="0"/>
              <a:t>j</a:t>
            </a:r>
            <a:r>
              <a:rPr lang="en-US" sz="2000" b="1" dirty="0" smtClean="0"/>
              <a:t>!</a:t>
            </a:r>
            <a:endParaRPr lang="en-US" sz="2000" b="1" dirty="0"/>
          </a:p>
        </p:txBody>
      </p:sp>
      <p:graphicFrame>
        <p:nvGraphicFramePr>
          <p:cNvPr id="79" name="Object 7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7594644"/>
              </p:ext>
            </p:extLst>
          </p:nvPr>
        </p:nvGraphicFramePr>
        <p:xfrm>
          <a:off x="5900502" y="473076"/>
          <a:ext cx="2616200" cy="94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4884" name="Equation" r:id="rId17" imgW="1625600" imgH="584200" progId="Equation.3">
                  <p:embed/>
                </p:oleObj>
              </mc:Choice>
              <mc:Fallback>
                <p:oleObj name="Equation" r:id="rId17" imgW="16256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900502" y="473076"/>
                        <a:ext cx="2616200" cy="944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609957" cy="1143000"/>
          </a:xfrm>
        </p:spPr>
        <p:txBody>
          <a:bodyPr/>
          <a:lstStyle/>
          <a:p>
            <a:r>
              <a:rPr lang="en-US" dirty="0" smtClean="0"/>
              <a:t>Graphical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782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17276" y="6126163"/>
            <a:ext cx="34538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www.coursera.org</a:t>
            </a:r>
            <a:r>
              <a:rPr lang="en-US" sz="1600" dirty="0"/>
              <a:t>/course/</a:t>
            </a:r>
            <a:r>
              <a:rPr lang="en-US" sz="1600" dirty="0" err="1"/>
              <a:t>pgm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717276" y="5803756"/>
            <a:ext cx="605063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www.cs.cmu.edu</a:t>
            </a:r>
            <a:r>
              <a:rPr lang="en-US" sz="1600" dirty="0"/>
              <a:t>/~</a:t>
            </a:r>
            <a:r>
              <a:rPr lang="en-US" sz="1600" dirty="0" err="1"/>
              <a:t>guestrin</a:t>
            </a:r>
            <a:r>
              <a:rPr lang="en-US" sz="1600" dirty="0"/>
              <a:t>/Class/10708</a:t>
            </a:r>
            <a:r>
              <a:rPr lang="en-US" sz="1600" dirty="0" smtClean="0"/>
              <a:t>/</a:t>
            </a:r>
            <a:endParaRPr lang="en-US" sz="1600" dirty="0"/>
          </a:p>
        </p:txBody>
      </p:sp>
      <p:sp>
        <p:nvSpPr>
          <p:cNvPr id="7" name="Rectangle 6"/>
          <p:cNvSpPr/>
          <p:nvPr/>
        </p:nvSpPr>
        <p:spPr>
          <a:xfrm>
            <a:off x="717276" y="5483966"/>
            <a:ext cx="63389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piazza.com</a:t>
            </a:r>
            <a:r>
              <a:rPr lang="en-US" sz="1600" dirty="0"/>
              <a:t>/</a:t>
            </a:r>
            <a:r>
              <a:rPr lang="en-US" sz="1600" dirty="0" err="1"/>
              <a:t>cornell</a:t>
            </a:r>
            <a:r>
              <a:rPr lang="en-US" sz="1600" dirty="0"/>
              <a:t>/fall2013/btry6790cs6782/resources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34356" y="1991396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cxnSp>
        <p:nvCxnSpPr>
          <p:cNvPr id="19" name="Straight Connector 18"/>
          <p:cNvCxnSpPr>
            <a:stCxn id="12" idx="4"/>
            <a:endCxn id="10" idx="0"/>
          </p:cNvCxnSpPr>
          <p:nvPr/>
        </p:nvCxnSpPr>
        <p:spPr>
          <a:xfrm>
            <a:off x="2850006" y="2909493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0"/>
            <a:endCxn id="13" idx="4"/>
          </p:cNvCxnSpPr>
          <p:nvPr/>
        </p:nvCxnSpPr>
        <p:spPr>
          <a:xfrm flipV="1">
            <a:off x="4470257" y="2909493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7" idx="0"/>
            <a:endCxn id="14" idx="4"/>
          </p:cNvCxnSpPr>
          <p:nvPr/>
        </p:nvCxnSpPr>
        <p:spPr>
          <a:xfrm flipV="1">
            <a:off x="7802892" y="2919651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4710519"/>
              </p:ext>
            </p:extLst>
          </p:nvPr>
        </p:nvGraphicFramePr>
        <p:xfrm>
          <a:off x="3188077" y="1983607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736" name="Equation" r:id="rId3" imgW="622300" imgH="228600" progId="Equation.3">
                  <p:embed/>
                </p:oleObj>
              </mc:Choice>
              <mc:Fallback>
                <p:oleObj name="Equation" r:id="rId3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88077" y="1983607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Oval 42"/>
          <p:cNvSpPr/>
          <p:nvPr/>
        </p:nvSpPr>
        <p:spPr>
          <a:xfrm>
            <a:off x="891683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0</a:t>
            </a:r>
          </a:p>
        </p:txBody>
      </p:sp>
      <p:cxnSp>
        <p:nvCxnSpPr>
          <p:cNvPr id="44" name="Straight Connector 43"/>
          <p:cNvCxnSpPr>
            <a:stCxn id="12" idx="2"/>
            <a:endCxn id="43" idx="6"/>
          </p:cNvCxnSpPr>
          <p:nvPr/>
        </p:nvCxnSpPr>
        <p:spPr>
          <a:xfrm flipH="1">
            <a:off x="1567826" y="2570093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8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9247833"/>
              </p:ext>
            </p:extLst>
          </p:nvPr>
        </p:nvGraphicFramePr>
        <p:xfrm>
          <a:off x="1567826" y="1984052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737" name="Equation" r:id="rId5" imgW="622300" imgH="228600" progId="Equation.3">
                  <p:embed/>
                </p:oleObj>
              </mc:Choice>
              <mc:Fallback>
                <p:oleObj name="Equation" r:id="rId5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67826" y="1984052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8730772"/>
              </p:ext>
            </p:extLst>
          </p:nvPr>
        </p:nvGraphicFramePr>
        <p:xfrm>
          <a:off x="4774510" y="1984052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738" name="Equation" r:id="rId7" imgW="622300" imgH="228600" progId="Equation.3">
                  <p:embed/>
                </p:oleObj>
              </mc:Choice>
              <mc:Fallback>
                <p:oleObj name="Equation" r:id="rId7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74510" y="1984052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5" name="Straight Connector 74"/>
          <p:cNvCxnSpPr>
            <a:stCxn id="74" idx="0"/>
            <a:endCxn id="61" idx="4"/>
          </p:cNvCxnSpPr>
          <p:nvPr/>
        </p:nvCxnSpPr>
        <p:spPr>
          <a:xfrm flipV="1">
            <a:off x="6056690" y="2912859"/>
            <a:ext cx="0" cy="79082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717276" y="4546682"/>
            <a:ext cx="6747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Graph structure encodes structural dependencies between </a:t>
            </a:r>
            <a:r>
              <a:rPr lang="en-US" sz="2000" b="1" dirty="0" err="1" smtClean="0"/>
              <a:t>y</a:t>
            </a:r>
            <a:r>
              <a:rPr lang="en-US" sz="2000" b="1" baseline="30000" dirty="0" err="1" smtClean="0"/>
              <a:t>j</a:t>
            </a:r>
            <a:r>
              <a:rPr lang="en-US" sz="2000" b="1" dirty="0" smtClean="0"/>
              <a:t>!</a:t>
            </a:r>
            <a:endParaRPr lang="en-US" sz="2000" b="1" dirty="0"/>
          </a:p>
        </p:txBody>
      </p:sp>
      <p:graphicFrame>
        <p:nvGraphicFramePr>
          <p:cNvPr id="79" name="Object 7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696182"/>
              </p:ext>
            </p:extLst>
          </p:nvPr>
        </p:nvGraphicFramePr>
        <p:xfrm>
          <a:off x="5951395" y="481828"/>
          <a:ext cx="2533650" cy="94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739" name="Equation" r:id="rId9" imgW="1574800" imgH="584200" progId="Equation.3">
                  <p:embed/>
                </p:oleObj>
              </mc:Choice>
              <mc:Fallback>
                <p:oleObj name="Equation" r:id="rId9" imgW="15748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51395" y="481828"/>
                        <a:ext cx="2533650" cy="944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609957" cy="1143000"/>
          </a:xfrm>
        </p:spPr>
        <p:txBody>
          <a:bodyPr/>
          <a:lstStyle/>
          <a:p>
            <a:r>
              <a:rPr lang="en-US" dirty="0" smtClean="0"/>
              <a:t>Graphical Models</a:t>
            </a:r>
            <a:endParaRPr lang="en-US" dirty="0"/>
          </a:p>
        </p:txBody>
      </p:sp>
      <p:cxnSp>
        <p:nvCxnSpPr>
          <p:cNvPr id="35" name="Straight Connector 34"/>
          <p:cNvCxnSpPr>
            <a:endCxn id="12" idx="5"/>
          </p:cNvCxnSpPr>
          <p:nvPr/>
        </p:nvCxnSpPr>
        <p:spPr>
          <a:xfrm flipH="1" flipV="1">
            <a:off x="3089058" y="2810085"/>
            <a:ext cx="1082108" cy="1100688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 flipV="1">
            <a:off x="3089059" y="2659191"/>
            <a:ext cx="2728578" cy="1312395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61" idx="3"/>
          </p:cNvCxnSpPr>
          <p:nvPr/>
        </p:nvCxnSpPr>
        <p:spPr>
          <a:xfrm flipH="1">
            <a:off x="4774511" y="2813451"/>
            <a:ext cx="1043126" cy="1097322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3089058" y="2705495"/>
            <a:ext cx="2629560" cy="1266091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 flipV="1">
            <a:off x="7464820" y="3519129"/>
            <a:ext cx="234695" cy="283958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7296017" y="3634717"/>
            <a:ext cx="403498" cy="27605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 rot="2465475">
            <a:off x="7008894" y="2952931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grpSp>
        <p:nvGrpSpPr>
          <p:cNvPr id="47" name="Group 46"/>
          <p:cNvGrpSpPr/>
          <p:nvPr/>
        </p:nvGrpSpPr>
        <p:grpSpPr>
          <a:xfrm rot="6296830">
            <a:off x="6176003" y="3468851"/>
            <a:ext cx="490913" cy="469657"/>
            <a:chOff x="6245324" y="3377150"/>
            <a:chExt cx="490913" cy="469657"/>
          </a:xfrm>
        </p:grpSpPr>
        <p:cxnSp>
          <p:nvCxnSpPr>
            <p:cNvPr id="64" name="Straight Connector 63"/>
            <p:cNvCxnSpPr/>
            <p:nvPr/>
          </p:nvCxnSpPr>
          <p:spPr>
            <a:xfrm flipH="1" flipV="1">
              <a:off x="6501542" y="3377150"/>
              <a:ext cx="234695" cy="283958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tailEnd type="non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H="1" flipV="1">
              <a:off x="6332739" y="3492738"/>
              <a:ext cx="403498" cy="276056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tailEnd type="non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 flipV="1">
              <a:off x="6245324" y="3661109"/>
              <a:ext cx="441564" cy="185698"/>
            </a:xfrm>
            <a:prstGeom prst="line">
              <a:avLst/>
            </a:prstGeom>
            <a:grpFill/>
            <a:ln w="38100">
              <a:solidFill>
                <a:schemeClr val="tx1"/>
              </a:solidFill>
              <a:tailEnd type="none" w="sm" len="sm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TextBox 67"/>
          <p:cNvSpPr txBox="1"/>
          <p:nvPr/>
        </p:nvSpPr>
        <p:spPr>
          <a:xfrm rot="18918043">
            <a:off x="6312375" y="2923227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cxnSp>
        <p:nvCxnSpPr>
          <p:cNvPr id="71" name="Straight Connector 70"/>
          <p:cNvCxnSpPr>
            <a:endCxn id="13" idx="5"/>
          </p:cNvCxnSpPr>
          <p:nvPr/>
        </p:nvCxnSpPr>
        <p:spPr>
          <a:xfrm flipH="1" flipV="1">
            <a:off x="4709309" y="2810085"/>
            <a:ext cx="1276997" cy="1070395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endCxn id="13" idx="3"/>
          </p:cNvCxnSpPr>
          <p:nvPr/>
        </p:nvCxnSpPr>
        <p:spPr>
          <a:xfrm flipV="1">
            <a:off x="2943543" y="2810085"/>
            <a:ext cx="1287661" cy="1070395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2511934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1" name="Oval 10"/>
          <p:cNvSpPr/>
          <p:nvPr/>
        </p:nvSpPr>
        <p:spPr>
          <a:xfrm>
            <a:off x="4132185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2" name="Oval 11"/>
          <p:cNvSpPr/>
          <p:nvPr/>
        </p:nvSpPr>
        <p:spPr>
          <a:xfrm>
            <a:off x="2511934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3" name="Oval 12"/>
          <p:cNvSpPr/>
          <p:nvPr/>
        </p:nvSpPr>
        <p:spPr>
          <a:xfrm>
            <a:off x="4132185" y="2230693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4" name="Oval 13"/>
          <p:cNvSpPr/>
          <p:nvPr/>
        </p:nvSpPr>
        <p:spPr>
          <a:xfrm>
            <a:off x="7464820" y="2240851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</a:t>
            </a:r>
            <a:r>
              <a:rPr lang="en-US" baseline="30000" dirty="0" err="1" smtClean="0"/>
              <a:t>M</a:t>
            </a:r>
            <a:endParaRPr lang="en-US" baseline="30000" dirty="0"/>
          </a:p>
        </p:txBody>
      </p:sp>
      <p:sp>
        <p:nvSpPr>
          <p:cNvPr id="17" name="Oval 16"/>
          <p:cNvSpPr/>
          <p:nvPr/>
        </p:nvSpPr>
        <p:spPr>
          <a:xfrm>
            <a:off x="7464820" y="3713837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18" name="Straight Connector 17"/>
          <p:cNvCxnSpPr>
            <a:stCxn id="12" idx="6"/>
            <a:endCxn id="13" idx="2"/>
          </p:cNvCxnSpPr>
          <p:nvPr/>
        </p:nvCxnSpPr>
        <p:spPr>
          <a:xfrm>
            <a:off x="3188077" y="2570093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61" idx="2"/>
            <a:endCxn id="13" idx="6"/>
          </p:cNvCxnSpPr>
          <p:nvPr/>
        </p:nvCxnSpPr>
        <p:spPr>
          <a:xfrm flipH="1" flipV="1">
            <a:off x="4808328" y="2570093"/>
            <a:ext cx="910290" cy="336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2"/>
          </p:cNvCxnSpPr>
          <p:nvPr/>
        </p:nvCxnSpPr>
        <p:spPr>
          <a:xfrm flipH="1">
            <a:off x="7218220" y="2580251"/>
            <a:ext cx="246600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>
            <a:off x="5718618" y="223405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70" name="Straight Connector 69"/>
          <p:cNvCxnSpPr>
            <a:endCxn id="61" idx="6"/>
          </p:cNvCxnSpPr>
          <p:nvPr/>
        </p:nvCxnSpPr>
        <p:spPr>
          <a:xfrm flipH="1">
            <a:off x="6394761" y="2573459"/>
            <a:ext cx="224129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5718618" y="370367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3</a:t>
            </a:r>
          </a:p>
        </p:txBody>
      </p:sp>
      <p:cxnSp>
        <p:nvCxnSpPr>
          <p:cNvPr id="60" name="Straight Connector 59"/>
          <p:cNvCxnSpPr/>
          <p:nvPr/>
        </p:nvCxnSpPr>
        <p:spPr>
          <a:xfrm flipH="1" flipV="1">
            <a:off x="7208602" y="3803088"/>
            <a:ext cx="441564" cy="185698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0852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609957" cy="1143000"/>
          </a:xfrm>
        </p:spPr>
        <p:txBody>
          <a:bodyPr/>
          <a:lstStyle/>
          <a:p>
            <a:r>
              <a:rPr lang="en-US" dirty="0" smtClean="0"/>
              <a:t>Graphical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44</a:t>
            </a:fld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2511934" y="3703484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1" name="Oval 10"/>
          <p:cNvSpPr/>
          <p:nvPr/>
        </p:nvSpPr>
        <p:spPr>
          <a:xfrm>
            <a:off x="4132185" y="3703484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2" name="Oval 11"/>
          <p:cNvSpPr/>
          <p:nvPr/>
        </p:nvSpPr>
        <p:spPr>
          <a:xfrm>
            <a:off x="2511934" y="2230498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3" name="Oval 12"/>
          <p:cNvSpPr/>
          <p:nvPr/>
        </p:nvSpPr>
        <p:spPr>
          <a:xfrm>
            <a:off x="4132185" y="2230498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14" name="Oval 13"/>
          <p:cNvSpPr/>
          <p:nvPr/>
        </p:nvSpPr>
        <p:spPr>
          <a:xfrm>
            <a:off x="7464820" y="2240656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y</a:t>
            </a:r>
            <a:r>
              <a:rPr lang="en-US" baseline="30000" dirty="0" err="1" smtClean="0"/>
              <a:t>M</a:t>
            </a:r>
            <a:endParaRPr lang="en-US" baseline="30000" dirty="0"/>
          </a:p>
        </p:txBody>
      </p:sp>
      <p:sp>
        <p:nvSpPr>
          <p:cNvPr id="8" name="TextBox 7"/>
          <p:cNvSpPr txBox="1"/>
          <p:nvPr/>
        </p:nvSpPr>
        <p:spPr>
          <a:xfrm>
            <a:off x="6634356" y="1991201"/>
            <a:ext cx="574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…</a:t>
            </a:r>
            <a:endParaRPr lang="en-US" sz="4400" dirty="0"/>
          </a:p>
        </p:txBody>
      </p:sp>
      <p:sp>
        <p:nvSpPr>
          <p:cNvPr id="17" name="Oval 16"/>
          <p:cNvSpPr/>
          <p:nvPr/>
        </p:nvSpPr>
        <p:spPr>
          <a:xfrm>
            <a:off x="7464820" y="371364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18" name="Straight Connector 17"/>
          <p:cNvCxnSpPr>
            <a:stCxn id="12" idx="6"/>
            <a:endCxn id="13" idx="2"/>
          </p:cNvCxnSpPr>
          <p:nvPr/>
        </p:nvCxnSpPr>
        <p:spPr>
          <a:xfrm>
            <a:off x="3188077" y="2569898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2" idx="4"/>
            <a:endCxn id="10" idx="0"/>
          </p:cNvCxnSpPr>
          <p:nvPr/>
        </p:nvCxnSpPr>
        <p:spPr>
          <a:xfrm>
            <a:off x="2850006" y="2909298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0"/>
            <a:endCxn id="13" idx="4"/>
          </p:cNvCxnSpPr>
          <p:nvPr/>
        </p:nvCxnSpPr>
        <p:spPr>
          <a:xfrm flipV="1">
            <a:off x="4470257" y="2909298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7" idx="0"/>
            <a:endCxn id="14" idx="4"/>
          </p:cNvCxnSpPr>
          <p:nvPr/>
        </p:nvCxnSpPr>
        <p:spPr>
          <a:xfrm flipV="1">
            <a:off x="7802892" y="2919456"/>
            <a:ext cx="0" cy="79418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61" idx="2"/>
            <a:endCxn id="13" idx="6"/>
          </p:cNvCxnSpPr>
          <p:nvPr/>
        </p:nvCxnSpPr>
        <p:spPr>
          <a:xfrm flipH="1" flipV="1">
            <a:off x="4808328" y="2569898"/>
            <a:ext cx="910290" cy="3366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2"/>
          </p:cNvCxnSpPr>
          <p:nvPr/>
        </p:nvCxnSpPr>
        <p:spPr>
          <a:xfrm flipH="1">
            <a:off x="7218220" y="2580056"/>
            <a:ext cx="246600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270437"/>
              </p:ext>
            </p:extLst>
          </p:nvPr>
        </p:nvGraphicFramePr>
        <p:xfrm>
          <a:off x="3873357" y="1393608"/>
          <a:ext cx="1193800" cy="366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83" name="Equation" r:id="rId3" imgW="787400" imgH="241300" progId="Equation.3">
                  <p:embed/>
                </p:oleObj>
              </mc:Choice>
              <mc:Fallback>
                <p:oleObj name="Equation" r:id="rId3" imgW="787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73357" y="1393608"/>
                        <a:ext cx="1193800" cy="366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Oval 42"/>
          <p:cNvSpPr/>
          <p:nvPr/>
        </p:nvSpPr>
        <p:spPr>
          <a:xfrm>
            <a:off x="891683" y="2230498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0</a:t>
            </a:r>
          </a:p>
        </p:txBody>
      </p:sp>
      <p:cxnSp>
        <p:nvCxnSpPr>
          <p:cNvPr id="44" name="Straight Connector 43"/>
          <p:cNvCxnSpPr>
            <a:stCxn id="12" idx="2"/>
            <a:endCxn id="43" idx="6"/>
          </p:cNvCxnSpPr>
          <p:nvPr/>
        </p:nvCxnSpPr>
        <p:spPr>
          <a:xfrm flipH="1">
            <a:off x="1567826" y="2569898"/>
            <a:ext cx="944108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8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0379475"/>
              </p:ext>
            </p:extLst>
          </p:nvPr>
        </p:nvGraphicFramePr>
        <p:xfrm>
          <a:off x="2208827" y="1441152"/>
          <a:ext cx="1214437" cy="366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84" name="Equation" r:id="rId5" imgW="800100" imgH="241300" progId="Equation.3">
                  <p:embed/>
                </p:oleObj>
              </mc:Choice>
              <mc:Fallback>
                <p:oleObj name="Equation" r:id="rId5" imgW="800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08827" y="1441152"/>
                        <a:ext cx="1214437" cy="366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368680"/>
              </p:ext>
            </p:extLst>
          </p:nvPr>
        </p:nvGraphicFramePr>
        <p:xfrm>
          <a:off x="1871938" y="3173347"/>
          <a:ext cx="944108" cy="346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85" name="Equation" r:id="rId7" imgW="622300" imgH="228600" progId="Equation.3">
                  <p:embed/>
                </p:oleObj>
              </mc:Choice>
              <mc:Fallback>
                <p:oleObj name="Equation" r:id="rId7" imgW="622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71938" y="3173347"/>
                        <a:ext cx="944108" cy="346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9337019"/>
              </p:ext>
            </p:extLst>
          </p:nvPr>
        </p:nvGraphicFramePr>
        <p:xfrm>
          <a:off x="3453634" y="3173927"/>
          <a:ext cx="982663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86" name="Equation" r:id="rId9" imgW="647700" imgH="228600" progId="Equation.3">
                  <p:embed/>
                </p:oleObj>
              </mc:Choice>
              <mc:Fallback>
                <p:oleObj name="Equation" r:id="rId9" imgW="647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53634" y="3173927"/>
                        <a:ext cx="982663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837515"/>
              </p:ext>
            </p:extLst>
          </p:nvPr>
        </p:nvGraphicFramePr>
        <p:xfrm>
          <a:off x="6632494" y="3173347"/>
          <a:ext cx="111760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87" name="Equation" r:id="rId11" imgW="736600" imgH="228600" progId="Equation.3">
                  <p:embed/>
                </p:oleObj>
              </mc:Choice>
              <mc:Fallback>
                <p:oleObj name="Equation" r:id="rId11" imgW="736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32494" y="3173347"/>
                        <a:ext cx="1117600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0" name="TextBox 59"/>
          <p:cNvSpPr txBox="1"/>
          <p:nvPr/>
        </p:nvSpPr>
        <p:spPr>
          <a:xfrm>
            <a:off x="717276" y="4546682"/>
            <a:ext cx="6747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Graph structure encodes structural dependencies between </a:t>
            </a:r>
            <a:r>
              <a:rPr lang="en-US" sz="2000" b="1" dirty="0" err="1" smtClean="0"/>
              <a:t>y</a:t>
            </a:r>
            <a:r>
              <a:rPr lang="en-US" sz="2000" b="1" baseline="30000" dirty="0" err="1" smtClean="0"/>
              <a:t>j</a:t>
            </a:r>
            <a:r>
              <a:rPr lang="en-US" sz="2000" b="1" dirty="0" smtClean="0"/>
              <a:t>!</a:t>
            </a:r>
            <a:endParaRPr lang="en-US" sz="2000" b="1" dirty="0"/>
          </a:p>
        </p:txBody>
      </p:sp>
      <p:sp>
        <p:nvSpPr>
          <p:cNvPr id="61" name="Oval 60"/>
          <p:cNvSpPr/>
          <p:nvPr/>
        </p:nvSpPr>
        <p:spPr>
          <a:xfrm>
            <a:off x="5718618" y="2233864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70" name="Straight Connector 69"/>
          <p:cNvCxnSpPr>
            <a:endCxn id="61" idx="6"/>
          </p:cNvCxnSpPr>
          <p:nvPr/>
        </p:nvCxnSpPr>
        <p:spPr>
          <a:xfrm flipH="1">
            <a:off x="6394761" y="2573264"/>
            <a:ext cx="224129" cy="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5718618" y="3703484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3</a:t>
            </a:r>
          </a:p>
        </p:txBody>
      </p:sp>
      <p:cxnSp>
        <p:nvCxnSpPr>
          <p:cNvPr id="75" name="Straight Connector 74"/>
          <p:cNvCxnSpPr>
            <a:stCxn id="74" idx="0"/>
            <a:endCxn id="61" idx="4"/>
          </p:cNvCxnSpPr>
          <p:nvPr/>
        </p:nvCxnSpPr>
        <p:spPr>
          <a:xfrm flipV="1">
            <a:off x="6056690" y="2912664"/>
            <a:ext cx="0" cy="790820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7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2078362"/>
              </p:ext>
            </p:extLst>
          </p:nvPr>
        </p:nvGraphicFramePr>
        <p:xfrm>
          <a:off x="5033963" y="3173891"/>
          <a:ext cx="963612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88" name="Equation" r:id="rId13" imgW="635000" imgH="228600" progId="Equation.3">
                  <p:embed/>
                </p:oleObj>
              </mc:Choice>
              <mc:Fallback>
                <p:oleObj name="Equation" r:id="rId13" imgW="6350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033963" y="3173891"/>
                        <a:ext cx="963612" cy="346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Freeform 2"/>
          <p:cNvSpPr/>
          <p:nvPr/>
        </p:nvSpPr>
        <p:spPr>
          <a:xfrm flipV="1">
            <a:off x="3145901" y="1745294"/>
            <a:ext cx="2648712" cy="614925"/>
          </a:xfrm>
          <a:custGeom>
            <a:avLst/>
            <a:gdLst>
              <a:gd name="connsiteX0" fmla="*/ 2648712 w 2648712"/>
              <a:gd name="connsiteY0" fmla="*/ 20376 h 380386"/>
              <a:gd name="connsiteX1" fmla="*/ 1297190 w 2648712"/>
              <a:gd name="connsiteY1" fmla="*/ 380340 h 380386"/>
              <a:gd name="connsiteX2" fmla="*/ 0 w 2648712"/>
              <a:gd name="connsiteY2" fmla="*/ 0 h 380386"/>
              <a:gd name="connsiteX3" fmla="*/ 0 w 2648712"/>
              <a:gd name="connsiteY3" fmla="*/ 0 h 380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8712" h="380386">
                <a:moveTo>
                  <a:pt x="2648712" y="20376"/>
                </a:moveTo>
                <a:cubicBezTo>
                  <a:pt x="2193677" y="202056"/>
                  <a:pt x="1738642" y="383736"/>
                  <a:pt x="1297190" y="380340"/>
                </a:cubicBezTo>
                <a:cubicBezTo>
                  <a:pt x="855738" y="376944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/>
          <p:cNvSpPr/>
          <p:nvPr/>
        </p:nvSpPr>
        <p:spPr>
          <a:xfrm flipV="1">
            <a:off x="1525650" y="1809401"/>
            <a:ext cx="2648712" cy="614925"/>
          </a:xfrm>
          <a:custGeom>
            <a:avLst/>
            <a:gdLst>
              <a:gd name="connsiteX0" fmla="*/ 2648712 w 2648712"/>
              <a:gd name="connsiteY0" fmla="*/ 20376 h 380386"/>
              <a:gd name="connsiteX1" fmla="*/ 1297190 w 2648712"/>
              <a:gd name="connsiteY1" fmla="*/ 380340 h 380386"/>
              <a:gd name="connsiteX2" fmla="*/ 0 w 2648712"/>
              <a:gd name="connsiteY2" fmla="*/ 0 h 380386"/>
              <a:gd name="connsiteX3" fmla="*/ 0 w 2648712"/>
              <a:gd name="connsiteY3" fmla="*/ 0 h 380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8712" h="380386">
                <a:moveTo>
                  <a:pt x="2648712" y="20376"/>
                </a:moveTo>
                <a:cubicBezTo>
                  <a:pt x="2193677" y="202056"/>
                  <a:pt x="1738642" y="383736"/>
                  <a:pt x="1297190" y="380340"/>
                </a:cubicBezTo>
                <a:cubicBezTo>
                  <a:pt x="855738" y="376944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4815224" y="1828191"/>
            <a:ext cx="1952686" cy="596282"/>
          </a:xfrm>
          <a:custGeom>
            <a:avLst/>
            <a:gdLst>
              <a:gd name="connsiteX0" fmla="*/ 0 w 2071429"/>
              <a:gd name="connsiteY0" fmla="*/ 596282 h 596282"/>
              <a:gd name="connsiteX1" fmla="*/ 1222483 w 2071429"/>
              <a:gd name="connsiteY1" fmla="*/ 12189 h 596282"/>
              <a:gd name="connsiteX2" fmla="*/ 2071429 w 2071429"/>
              <a:gd name="connsiteY2" fmla="*/ 256693 h 596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1429" h="596282">
                <a:moveTo>
                  <a:pt x="0" y="596282"/>
                </a:moveTo>
                <a:cubicBezTo>
                  <a:pt x="438622" y="332534"/>
                  <a:pt x="877245" y="68787"/>
                  <a:pt x="1222483" y="12189"/>
                </a:cubicBezTo>
                <a:cubicBezTo>
                  <a:pt x="1567721" y="-44409"/>
                  <a:pt x="1819575" y="106142"/>
                  <a:pt x="2071429" y="256693"/>
                </a:cubicBezTo>
              </a:path>
            </a:pathLst>
          </a:cu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717276" y="4946792"/>
            <a:ext cx="68458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Features depend on cliques in graphical model representation.</a:t>
            </a:r>
            <a:endParaRPr lang="en-US" sz="2000" b="1" dirty="0"/>
          </a:p>
        </p:txBody>
      </p:sp>
      <p:sp>
        <p:nvSpPr>
          <p:cNvPr id="40" name="Rectangle 39"/>
          <p:cNvSpPr/>
          <p:nvPr/>
        </p:nvSpPr>
        <p:spPr>
          <a:xfrm>
            <a:off x="717276" y="6126163"/>
            <a:ext cx="34538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www.coursera.org</a:t>
            </a:r>
            <a:r>
              <a:rPr lang="en-US" sz="1600" dirty="0"/>
              <a:t>/course/</a:t>
            </a:r>
            <a:r>
              <a:rPr lang="en-US" sz="1600" dirty="0" err="1"/>
              <a:t>pgm</a:t>
            </a:r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717276" y="5803756"/>
            <a:ext cx="605063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www.cs.cmu.edu</a:t>
            </a:r>
            <a:r>
              <a:rPr lang="en-US" sz="1600" dirty="0"/>
              <a:t>/~</a:t>
            </a:r>
            <a:r>
              <a:rPr lang="en-US" sz="1600" dirty="0" err="1"/>
              <a:t>guestrin</a:t>
            </a:r>
            <a:r>
              <a:rPr lang="en-US" sz="1600" dirty="0"/>
              <a:t>/Class/10708</a:t>
            </a:r>
            <a:r>
              <a:rPr lang="en-US" sz="1600" dirty="0" smtClean="0"/>
              <a:t>/</a:t>
            </a:r>
            <a:endParaRPr lang="en-US" sz="1600" dirty="0"/>
          </a:p>
        </p:txBody>
      </p:sp>
      <p:sp>
        <p:nvSpPr>
          <p:cNvPr id="42" name="Rectangle 41"/>
          <p:cNvSpPr/>
          <p:nvPr/>
        </p:nvSpPr>
        <p:spPr>
          <a:xfrm>
            <a:off x="717276" y="5483966"/>
            <a:ext cx="63389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piazza.com</a:t>
            </a:r>
            <a:r>
              <a:rPr lang="en-US" sz="1600" dirty="0"/>
              <a:t>/</a:t>
            </a:r>
            <a:r>
              <a:rPr lang="en-US" sz="1600" dirty="0" err="1"/>
              <a:t>cornell</a:t>
            </a:r>
            <a:r>
              <a:rPr lang="en-US" sz="1600" dirty="0"/>
              <a:t>/fall2013/btry6790cs6782/resources</a:t>
            </a:r>
          </a:p>
        </p:txBody>
      </p:sp>
      <p:graphicFrame>
        <p:nvGraphicFramePr>
          <p:cNvPr id="45" name="Object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1029289"/>
              </p:ext>
            </p:extLst>
          </p:nvPr>
        </p:nvGraphicFramePr>
        <p:xfrm>
          <a:off x="5718618" y="473076"/>
          <a:ext cx="2841625" cy="94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489" name="Equation" r:id="rId15" imgW="1765300" imgH="584200" progId="Equation.3">
                  <p:embed/>
                </p:oleObj>
              </mc:Choice>
              <mc:Fallback>
                <p:oleObj name="Equation" r:id="rId15" imgW="17653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718618" y="473076"/>
                        <a:ext cx="2841625" cy="944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6032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06267" cy="1143000"/>
          </a:xfrm>
        </p:spPr>
        <p:txBody>
          <a:bodyPr/>
          <a:lstStyle/>
          <a:p>
            <a:r>
              <a:rPr lang="en-US" dirty="0" smtClean="0"/>
              <a:t>Tree Structured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45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025341" y="170279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6" name="Oval 5"/>
          <p:cNvSpPr/>
          <p:nvPr/>
        </p:nvSpPr>
        <p:spPr>
          <a:xfrm>
            <a:off x="5252049" y="2462155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7" name="Oval 6"/>
          <p:cNvSpPr/>
          <p:nvPr/>
        </p:nvSpPr>
        <p:spPr>
          <a:xfrm>
            <a:off x="3896721" y="3499958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8" name="Oval 7"/>
          <p:cNvSpPr/>
          <p:nvPr/>
        </p:nvSpPr>
        <p:spPr>
          <a:xfrm>
            <a:off x="6743866" y="3499958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3</a:t>
            </a:r>
          </a:p>
        </p:txBody>
      </p:sp>
      <p:sp>
        <p:nvSpPr>
          <p:cNvPr id="9" name="Oval 8"/>
          <p:cNvSpPr/>
          <p:nvPr/>
        </p:nvSpPr>
        <p:spPr>
          <a:xfrm>
            <a:off x="3108106" y="458510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4</a:t>
            </a:r>
          </a:p>
        </p:txBody>
      </p:sp>
      <p:sp>
        <p:nvSpPr>
          <p:cNvPr id="10" name="Oval 9"/>
          <p:cNvSpPr/>
          <p:nvPr/>
        </p:nvSpPr>
        <p:spPr>
          <a:xfrm>
            <a:off x="4575906" y="458510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5</a:t>
            </a:r>
          </a:p>
        </p:txBody>
      </p:sp>
      <p:sp>
        <p:nvSpPr>
          <p:cNvPr id="11" name="Oval 10"/>
          <p:cNvSpPr/>
          <p:nvPr/>
        </p:nvSpPr>
        <p:spPr>
          <a:xfrm>
            <a:off x="7476217" y="458510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7</a:t>
            </a:r>
          </a:p>
        </p:txBody>
      </p:sp>
      <p:sp>
        <p:nvSpPr>
          <p:cNvPr id="12" name="Oval 11"/>
          <p:cNvSpPr/>
          <p:nvPr/>
        </p:nvSpPr>
        <p:spPr>
          <a:xfrm>
            <a:off x="6017254" y="4585109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y</a:t>
            </a:r>
            <a:r>
              <a:rPr lang="en-US" baseline="30000" dirty="0"/>
              <a:t>6</a:t>
            </a:r>
          </a:p>
        </p:txBody>
      </p:sp>
      <p:sp>
        <p:nvSpPr>
          <p:cNvPr id="13" name="Oval 12"/>
          <p:cNvSpPr/>
          <p:nvPr/>
        </p:nvSpPr>
        <p:spPr>
          <a:xfrm>
            <a:off x="7476217" y="2751856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sp>
        <p:nvSpPr>
          <p:cNvPr id="14" name="Oval 13"/>
          <p:cNvSpPr/>
          <p:nvPr/>
        </p:nvSpPr>
        <p:spPr>
          <a:xfrm>
            <a:off x="3207125" y="2751856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2</a:t>
            </a:r>
          </a:p>
        </p:txBody>
      </p:sp>
      <p:sp>
        <p:nvSpPr>
          <p:cNvPr id="15" name="Oval 14"/>
          <p:cNvSpPr/>
          <p:nvPr/>
        </p:nvSpPr>
        <p:spPr>
          <a:xfrm>
            <a:off x="2207841" y="544442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4</a:t>
            </a:r>
            <a:endParaRPr lang="en-US" baseline="30000" dirty="0"/>
          </a:p>
        </p:txBody>
      </p:sp>
      <p:sp>
        <p:nvSpPr>
          <p:cNvPr id="16" name="Oval 15"/>
          <p:cNvSpPr/>
          <p:nvPr/>
        </p:nvSpPr>
        <p:spPr>
          <a:xfrm>
            <a:off x="3701725" y="544442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5</a:t>
            </a:r>
          </a:p>
        </p:txBody>
      </p:sp>
      <p:sp>
        <p:nvSpPr>
          <p:cNvPr id="17" name="Oval 16"/>
          <p:cNvSpPr/>
          <p:nvPr/>
        </p:nvSpPr>
        <p:spPr>
          <a:xfrm>
            <a:off x="5156072" y="544442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 smtClean="0"/>
              <a:t>6</a:t>
            </a:r>
            <a:endParaRPr lang="en-US" baseline="30000" dirty="0"/>
          </a:p>
        </p:txBody>
      </p:sp>
      <p:sp>
        <p:nvSpPr>
          <p:cNvPr id="18" name="Oval 17"/>
          <p:cNvSpPr/>
          <p:nvPr/>
        </p:nvSpPr>
        <p:spPr>
          <a:xfrm>
            <a:off x="6647889" y="5444422"/>
            <a:ext cx="676143" cy="67880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x</a:t>
            </a:r>
            <a:r>
              <a:rPr lang="en-US" baseline="30000" dirty="0"/>
              <a:t>7</a:t>
            </a:r>
          </a:p>
        </p:txBody>
      </p:sp>
      <p:cxnSp>
        <p:nvCxnSpPr>
          <p:cNvPr id="19" name="Straight Connector 18"/>
          <p:cNvCxnSpPr>
            <a:stCxn id="6" idx="3"/>
            <a:endCxn id="7" idx="7"/>
          </p:cNvCxnSpPr>
          <p:nvPr/>
        </p:nvCxnSpPr>
        <p:spPr>
          <a:xfrm flipH="1">
            <a:off x="4473845" y="3041547"/>
            <a:ext cx="877223" cy="55781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6" idx="5"/>
            <a:endCxn id="8" idx="1"/>
          </p:cNvCxnSpPr>
          <p:nvPr/>
        </p:nvCxnSpPr>
        <p:spPr>
          <a:xfrm>
            <a:off x="5829173" y="3041547"/>
            <a:ext cx="1013712" cy="55781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7" idx="3"/>
            <a:endCxn id="9" idx="0"/>
          </p:cNvCxnSpPr>
          <p:nvPr/>
        </p:nvCxnSpPr>
        <p:spPr>
          <a:xfrm flipH="1">
            <a:off x="3446178" y="4079350"/>
            <a:ext cx="549562" cy="50575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7" idx="5"/>
            <a:endCxn id="10" idx="0"/>
          </p:cNvCxnSpPr>
          <p:nvPr/>
        </p:nvCxnSpPr>
        <p:spPr>
          <a:xfrm>
            <a:off x="4473845" y="4079350"/>
            <a:ext cx="440133" cy="50575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8" idx="3"/>
            <a:endCxn id="12" idx="0"/>
          </p:cNvCxnSpPr>
          <p:nvPr/>
        </p:nvCxnSpPr>
        <p:spPr>
          <a:xfrm flipH="1">
            <a:off x="6355326" y="4079350"/>
            <a:ext cx="487559" cy="50575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8" idx="5"/>
            <a:endCxn id="11" idx="0"/>
          </p:cNvCxnSpPr>
          <p:nvPr/>
        </p:nvCxnSpPr>
        <p:spPr>
          <a:xfrm>
            <a:off x="7320990" y="4079350"/>
            <a:ext cx="493299" cy="50575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4" idx="5"/>
            <a:endCxn id="7" idx="1"/>
          </p:cNvCxnSpPr>
          <p:nvPr/>
        </p:nvCxnSpPr>
        <p:spPr>
          <a:xfrm>
            <a:off x="3784249" y="3331248"/>
            <a:ext cx="211491" cy="268118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6" idx="7"/>
            <a:endCxn id="5" idx="3"/>
          </p:cNvCxnSpPr>
          <p:nvPr/>
        </p:nvCxnSpPr>
        <p:spPr>
          <a:xfrm flipV="1">
            <a:off x="5829173" y="2282184"/>
            <a:ext cx="295187" cy="27937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8" idx="7"/>
            <a:endCxn id="13" idx="3"/>
          </p:cNvCxnSpPr>
          <p:nvPr/>
        </p:nvCxnSpPr>
        <p:spPr>
          <a:xfrm flipV="1">
            <a:off x="7320990" y="3331248"/>
            <a:ext cx="254246" cy="268118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9" idx="3"/>
            <a:endCxn id="15" idx="7"/>
          </p:cNvCxnSpPr>
          <p:nvPr/>
        </p:nvCxnSpPr>
        <p:spPr>
          <a:xfrm flipH="1">
            <a:off x="2784965" y="5164501"/>
            <a:ext cx="422160" cy="37932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stCxn id="10" idx="3"/>
            <a:endCxn id="16" idx="7"/>
          </p:cNvCxnSpPr>
          <p:nvPr/>
        </p:nvCxnSpPr>
        <p:spPr>
          <a:xfrm flipH="1">
            <a:off x="4278849" y="5164501"/>
            <a:ext cx="396076" cy="37932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12" idx="3"/>
            <a:endCxn id="17" idx="7"/>
          </p:cNvCxnSpPr>
          <p:nvPr/>
        </p:nvCxnSpPr>
        <p:spPr>
          <a:xfrm flipH="1">
            <a:off x="5733196" y="5164501"/>
            <a:ext cx="383077" cy="37932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11" idx="3"/>
            <a:endCxn id="18" idx="7"/>
          </p:cNvCxnSpPr>
          <p:nvPr/>
        </p:nvCxnSpPr>
        <p:spPr>
          <a:xfrm flipH="1">
            <a:off x="7225013" y="5164501"/>
            <a:ext cx="350223" cy="379329"/>
          </a:xfrm>
          <a:prstGeom prst="line">
            <a:avLst/>
          </a:prstGeom>
          <a:grpFill/>
          <a:ln w="38100">
            <a:solidFill>
              <a:schemeClr val="tx1"/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700666" y="2931138"/>
            <a:ext cx="1885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Child nodes of </a:t>
            </a:r>
            <a:r>
              <a:rPr lang="en-US" sz="2000" dirty="0" err="1" smtClean="0"/>
              <a:t>y</a:t>
            </a:r>
            <a:r>
              <a:rPr lang="en-US" sz="2000" baseline="30000" dirty="0" err="1" smtClean="0"/>
              <a:t>j</a:t>
            </a:r>
            <a:endParaRPr lang="en-US" sz="2000" baseline="30000" dirty="0"/>
          </a:p>
        </p:txBody>
      </p:sp>
      <p:cxnSp>
        <p:nvCxnSpPr>
          <p:cNvPr id="108" name="Straight Arrow Connector 107"/>
          <p:cNvCxnSpPr>
            <a:stCxn id="107" idx="3"/>
          </p:cNvCxnSpPr>
          <p:nvPr/>
        </p:nvCxnSpPr>
        <p:spPr>
          <a:xfrm flipV="1">
            <a:off x="2586477" y="2282186"/>
            <a:ext cx="971793" cy="84900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5570200"/>
              </p:ext>
            </p:extLst>
          </p:nvPr>
        </p:nvGraphicFramePr>
        <p:xfrm>
          <a:off x="331466" y="1366838"/>
          <a:ext cx="4996779" cy="10115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1559" name="Equation" r:id="rId3" imgW="2692400" imgH="546100" progId="Equation.3">
                  <p:embed/>
                </p:oleObj>
              </mc:Choice>
              <mc:Fallback>
                <p:oleObj name="Equation" r:id="rId3" imgW="26924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1466" y="1366838"/>
                        <a:ext cx="4996779" cy="10115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0784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Prediction via Dynamic Programming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5934" y="2533024"/>
            <a:ext cx="4607119" cy="3251311"/>
          </a:xfrm>
          <a:prstGeom prst="rect">
            <a:avLst/>
          </a:prstGeom>
        </p:spPr>
      </p:pic>
      <p:graphicFrame>
        <p:nvGraphicFramePr>
          <p:cNvPr id="6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5030149"/>
              </p:ext>
            </p:extLst>
          </p:nvPr>
        </p:nvGraphicFramePr>
        <p:xfrm>
          <a:off x="687328" y="1542886"/>
          <a:ext cx="5449888" cy="1103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2599" name="Equation" r:id="rId4" imgW="2692400" imgH="546100" progId="Equation.3">
                  <p:embed/>
                </p:oleObj>
              </mc:Choice>
              <mc:Fallback>
                <p:oleObj name="Equation" r:id="rId4" imgW="26924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87328" y="1542886"/>
                        <a:ext cx="5449888" cy="1103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4669422" y="4539515"/>
            <a:ext cx="3767555" cy="578443"/>
          </a:xfrm>
          <a:prstGeom prst="rect">
            <a:avLst/>
          </a:prstGeom>
          <a:noFill/>
          <a:ln w="25400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73582" y="3319758"/>
            <a:ext cx="400622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Solve partial solutions of Leaves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accent3">
                    <a:lumMod val="50000"/>
                  </a:schemeClr>
                </a:solidFill>
              </a:rPr>
              <a:t>Solve partial sol. of next level up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Repeat Step 2 until Root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Pick best partial solution of Root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5142519" y="3811677"/>
            <a:ext cx="2929600" cy="564365"/>
          </a:xfrm>
          <a:prstGeom prst="rect">
            <a:avLst/>
          </a:prstGeom>
          <a:noFill/>
          <a:ln w="25400">
            <a:solidFill>
              <a:schemeClr val="accent3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198683" y="3083839"/>
            <a:ext cx="716683" cy="564365"/>
          </a:xfrm>
          <a:prstGeom prst="rect">
            <a:avLst/>
          </a:prstGeom>
          <a:noFill/>
          <a:ln w="25400"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73582" y="5834248"/>
            <a:ext cx="620068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*Max-Product Algorithm for Tree Graphical Models</a:t>
            </a:r>
          </a:p>
          <a:p>
            <a:r>
              <a:rPr lang="en-US" sz="2000" dirty="0" smtClean="0"/>
              <a:t>*Viterbi = Max-Product for Linear Chain Graphical Models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76259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Loopy Graphical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108326" y="1697236"/>
            <a:ext cx="4437718" cy="1133128"/>
            <a:chOff x="4429872" y="458097"/>
            <a:chExt cx="4514175" cy="108845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9872" y="458097"/>
              <a:ext cx="1456765" cy="108845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51522" y="458097"/>
              <a:ext cx="1456765" cy="108845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87282" y="458097"/>
              <a:ext cx="1456765" cy="1088451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4479845" y="1291888"/>
            <a:ext cx="3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723848" y="138245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1" name="Left Brace 10"/>
          <p:cNvSpPr/>
          <p:nvPr/>
        </p:nvSpPr>
        <p:spPr>
          <a:xfrm rot="5400000">
            <a:off x="4530395" y="151401"/>
            <a:ext cx="86049" cy="3005627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069982" y="1899227"/>
            <a:ext cx="20598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Stereo (binocular) </a:t>
            </a:r>
          </a:p>
          <a:p>
            <a:r>
              <a:rPr lang="en-US" sz="2000" dirty="0" smtClean="0"/>
              <a:t>Depth Detection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563263" y="5765054"/>
            <a:ext cx="314701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http://</a:t>
            </a:r>
            <a:r>
              <a:rPr lang="en-US" sz="1600" dirty="0" err="1" smtClean="0"/>
              <a:t>vision.middlebury.edu</a:t>
            </a:r>
            <a:r>
              <a:rPr lang="en-US" sz="1600" dirty="0" smtClean="0"/>
              <a:t>/MRF/</a:t>
            </a:r>
            <a:endParaRPr lang="en-US" sz="1600" dirty="0"/>
          </a:p>
        </p:txBody>
      </p:sp>
      <p:sp>
        <p:nvSpPr>
          <p:cNvPr id="14" name="Rectangle 13"/>
          <p:cNvSpPr/>
          <p:nvPr/>
        </p:nvSpPr>
        <p:spPr>
          <a:xfrm>
            <a:off x="561261" y="6308214"/>
            <a:ext cx="557237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www.cs.cornell.edu</a:t>
            </a:r>
            <a:r>
              <a:rPr lang="en-US" sz="1600" dirty="0"/>
              <a:t>/~</a:t>
            </a:r>
            <a:r>
              <a:rPr lang="en-US" sz="1600" dirty="0" err="1"/>
              <a:t>rdz</a:t>
            </a:r>
            <a:r>
              <a:rPr lang="en-US" sz="1600" dirty="0"/>
              <a:t>/Papers/SZ-visalg99.pdf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6808" y="3070844"/>
            <a:ext cx="3137856" cy="2547458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574482" y="3250510"/>
            <a:ext cx="3441968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/>
              <a:t>Each </a:t>
            </a:r>
            <a:r>
              <a:rPr lang="en-US" sz="2000" dirty="0" err="1" smtClean="0"/>
              <a:t>y</a:t>
            </a:r>
            <a:r>
              <a:rPr lang="en-US" sz="2000" baseline="30000" dirty="0" err="1" smtClean="0"/>
              <a:t>ij</a:t>
            </a:r>
            <a:r>
              <a:rPr lang="en-US" sz="2000" dirty="0" smtClean="0"/>
              <a:t> is depth of pixel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Neighbor pixels are similar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Features over pairs of pixels</a:t>
            </a:r>
          </a:p>
          <a:p>
            <a:pPr marL="342900" indent="-342900">
              <a:buFont typeface="Arial"/>
              <a:buChar char="•"/>
            </a:pPr>
            <a:endParaRPr lang="en-US" sz="1000" dirty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“Loopy” Graphical Model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Prediction is NP-Hard!</a:t>
            </a:r>
            <a:endParaRPr lang="en-US" sz="2000" dirty="0"/>
          </a:p>
        </p:txBody>
      </p:sp>
      <p:sp>
        <p:nvSpPr>
          <p:cNvPr id="43" name="TextBox 42"/>
          <p:cNvSpPr txBox="1"/>
          <p:nvPr/>
        </p:nvSpPr>
        <p:spPr>
          <a:xfrm>
            <a:off x="4569118" y="5433636"/>
            <a:ext cx="2435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suppressed for brevity</a:t>
            </a:r>
            <a:endParaRPr lang="en-US" dirty="0"/>
          </a:p>
        </p:txBody>
      </p:sp>
      <p:graphicFrame>
        <p:nvGraphicFramePr>
          <p:cNvPr id="44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141903"/>
              </p:ext>
            </p:extLst>
          </p:nvPr>
        </p:nvGraphicFramePr>
        <p:xfrm>
          <a:off x="1571171" y="5066795"/>
          <a:ext cx="1750986" cy="567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1635" name="Equation" r:id="rId7" imgW="939800" imgH="304800" progId="Equation.3">
                  <p:embed/>
                </p:oleObj>
              </mc:Choice>
              <mc:Fallback>
                <p:oleObj name="Equation" r:id="rId7" imgW="939800" imgH="304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71171" y="5066795"/>
                        <a:ext cx="1750986" cy="56762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560132" y="6042371"/>
            <a:ext cx="64965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www.seas.upenn.edu</a:t>
            </a:r>
            <a:r>
              <a:rPr lang="en-US" sz="1600" dirty="0"/>
              <a:t>/~</a:t>
            </a:r>
            <a:r>
              <a:rPr lang="en-US" sz="1600" dirty="0" err="1"/>
              <a:t>taskar</a:t>
            </a:r>
            <a:r>
              <a:rPr lang="en-US" sz="1600" dirty="0"/>
              <a:t>/pubs/</a:t>
            </a:r>
            <a:r>
              <a:rPr lang="en-US" sz="1600" dirty="0" err="1"/>
              <a:t>mmamn.pdf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76410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 Alignment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80" y="1557088"/>
            <a:ext cx="4266997" cy="250019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64385" y="5958293"/>
            <a:ext cx="7845499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www.cs.cornell.edu</a:t>
            </a:r>
            <a:r>
              <a:rPr lang="en-US" dirty="0"/>
              <a:t>/People/</a:t>
            </a:r>
            <a:r>
              <a:rPr lang="en-US" dirty="0" err="1"/>
              <a:t>tj</a:t>
            </a:r>
            <a:r>
              <a:rPr lang="en-US" dirty="0"/>
              <a:t>/publications/</a:t>
            </a:r>
            <a:r>
              <a:rPr lang="en-US" dirty="0" smtClean="0"/>
              <a:t>yu_etal_06a.pdf</a:t>
            </a:r>
          </a:p>
          <a:p>
            <a:r>
              <a:rPr lang="en-US" sz="1600" dirty="0"/>
              <a:t>See Also: http://</a:t>
            </a:r>
            <a:r>
              <a:rPr lang="en-US" sz="1600" dirty="0" err="1"/>
              <a:t>journals.plos.org</a:t>
            </a:r>
            <a:r>
              <a:rPr lang="en-US" sz="1600" dirty="0"/>
              <a:t>/</a:t>
            </a:r>
            <a:r>
              <a:rPr lang="en-US" sz="1600" dirty="0" err="1"/>
              <a:t>ploscompbiol</a:t>
            </a:r>
            <a:r>
              <a:rPr lang="en-US" sz="1600" dirty="0"/>
              <a:t>/</a:t>
            </a:r>
            <a:r>
              <a:rPr lang="en-US" sz="1600" dirty="0" err="1"/>
              <a:t>article?id</a:t>
            </a:r>
            <a:r>
              <a:rPr lang="en-US" sz="1600" dirty="0"/>
              <a:t>=10.1371/journal.pcbi.1000173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0580" y="4384241"/>
            <a:ext cx="3357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</a:t>
            </a:r>
            <a:r>
              <a:rPr lang="en-US" sz="2000" dirty="0" smtClean="0"/>
              <a:t> = pair of strings (one from </a:t>
            </a:r>
            <a:r>
              <a:rPr lang="en-US" sz="2000" b="1" dirty="0" smtClean="0"/>
              <a:t>D</a:t>
            </a:r>
            <a:r>
              <a:rPr lang="en-US" sz="2000" dirty="0" smtClean="0"/>
              <a:t>)</a:t>
            </a:r>
          </a:p>
          <a:p>
            <a:r>
              <a:rPr lang="en-US" sz="2000" dirty="0"/>
              <a:t>y</a:t>
            </a:r>
            <a:r>
              <a:rPr lang="en-US" sz="2000" dirty="0" smtClean="0"/>
              <a:t> = alignment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4872016" y="1557088"/>
            <a:ext cx="396075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Predict Folding Structure </a:t>
            </a:r>
          </a:p>
          <a:p>
            <a:r>
              <a:rPr lang="en-US" sz="2000" dirty="0" smtClean="0"/>
              <a:t>&amp; Function of Protein</a:t>
            </a:r>
          </a:p>
          <a:p>
            <a:endParaRPr lang="en-US" sz="2000" dirty="0"/>
          </a:p>
          <a:p>
            <a:r>
              <a:rPr lang="en-US" sz="2000" dirty="0" smtClean="0"/>
              <a:t>Database </a:t>
            </a:r>
            <a:r>
              <a:rPr lang="en-US" sz="2000" b="1" dirty="0" smtClean="0"/>
              <a:t>D</a:t>
            </a:r>
            <a:r>
              <a:rPr lang="en-US" sz="2000" dirty="0" smtClean="0"/>
              <a:t> of Known Proteins</a:t>
            </a:r>
          </a:p>
          <a:p>
            <a:r>
              <a:rPr lang="en-US" sz="2000" dirty="0" smtClean="0"/>
              <a:t>(very well studied)</a:t>
            </a:r>
          </a:p>
          <a:p>
            <a:endParaRPr lang="en-US" sz="2000" dirty="0"/>
          </a:p>
          <a:p>
            <a:r>
              <a:rPr lang="en-US" sz="2000" dirty="0" smtClean="0"/>
              <a:t>Larger Database </a:t>
            </a:r>
            <a:r>
              <a:rPr lang="en-US" sz="2000" b="1" dirty="0" smtClean="0"/>
              <a:t>G</a:t>
            </a:r>
            <a:r>
              <a:rPr lang="en-US" sz="2000" dirty="0" smtClean="0"/>
              <a:t> of Homologies</a:t>
            </a:r>
          </a:p>
          <a:p>
            <a:r>
              <a:rPr lang="en-US" sz="2000" dirty="0" smtClean="0"/>
              <a:t>(proteins w/ known similarities to </a:t>
            </a:r>
            <a:r>
              <a:rPr lang="en-US" sz="2000" b="1" dirty="0" smtClean="0"/>
              <a:t>D</a:t>
            </a:r>
            <a:r>
              <a:rPr lang="en-US" sz="2000" dirty="0" smtClean="0"/>
              <a:t>)</a:t>
            </a:r>
          </a:p>
          <a:p>
            <a:endParaRPr lang="en-US" sz="2000" dirty="0"/>
          </a:p>
          <a:p>
            <a:r>
              <a:rPr lang="en-US" sz="2000" dirty="0" smtClean="0">
                <a:solidFill>
                  <a:srgbClr val="953735"/>
                </a:solidFill>
              </a:rPr>
              <a:t>Train on </a:t>
            </a:r>
            <a:r>
              <a:rPr lang="en-US" sz="2000" b="1" dirty="0" smtClean="0">
                <a:solidFill>
                  <a:srgbClr val="953735"/>
                </a:solidFill>
              </a:rPr>
              <a:t>G</a:t>
            </a:r>
            <a:r>
              <a:rPr lang="en-US" sz="2000" dirty="0" smtClean="0">
                <a:solidFill>
                  <a:srgbClr val="953735"/>
                </a:solidFill>
              </a:rPr>
              <a:t>: learn how to align any amino acid </a:t>
            </a:r>
            <a:r>
              <a:rPr lang="en-US" sz="2000" dirty="0" err="1" smtClean="0">
                <a:solidFill>
                  <a:srgbClr val="953735"/>
                </a:solidFill>
              </a:rPr>
              <a:t>seq</a:t>
            </a:r>
            <a:r>
              <a:rPr lang="en-US" sz="2000" dirty="0" smtClean="0">
                <a:solidFill>
                  <a:srgbClr val="953735"/>
                </a:solidFill>
              </a:rPr>
              <a:t> to proteins in </a:t>
            </a:r>
            <a:r>
              <a:rPr lang="en-US" sz="2000" b="1" dirty="0" smtClean="0">
                <a:solidFill>
                  <a:srgbClr val="953735"/>
                </a:solidFill>
              </a:rPr>
              <a:t>D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0350559"/>
              </p:ext>
            </p:extLst>
          </p:nvPr>
        </p:nvGraphicFramePr>
        <p:xfrm>
          <a:off x="1989536" y="5347531"/>
          <a:ext cx="941387" cy="41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0800" name="Equation" r:id="rId4" imgW="457200" imgH="203200" progId="Equation.3">
                  <p:embed/>
                </p:oleObj>
              </mc:Choice>
              <mc:Fallback>
                <p:oleObj name="Equation" r:id="rId4" imgW="457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89536" y="5347531"/>
                        <a:ext cx="941387" cy="417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3042318" y="5185412"/>
            <a:ext cx="42021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encodes score of different types </a:t>
            </a:r>
          </a:p>
          <a:p>
            <a:r>
              <a:rPr lang="en-US" sz="2000" dirty="0" smtClean="0"/>
              <a:t>of substitutions, insertions &amp; deletions</a:t>
            </a:r>
            <a:endParaRPr lang="en-US" sz="2000" dirty="0"/>
          </a:p>
        </p:txBody>
      </p:sp>
      <p:sp>
        <p:nvSpPr>
          <p:cNvPr id="14" name="Rectangle 13"/>
          <p:cNvSpPr/>
          <p:nvPr/>
        </p:nvSpPr>
        <p:spPr>
          <a:xfrm>
            <a:off x="1834855" y="5199764"/>
            <a:ext cx="5409655" cy="70788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816578" y="1558855"/>
            <a:ext cx="4016194" cy="353327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83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Ranking</a:t>
            </a:r>
            <a:endParaRPr lang="en-US" dirty="0"/>
          </a:p>
        </p:txBody>
      </p:sp>
      <p:pic>
        <p:nvPicPr>
          <p:cNvPr id="4" name="Picture 4" descr="image49d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539" y="1400739"/>
            <a:ext cx="3788390" cy="2533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328050" y="6074320"/>
            <a:ext cx="85242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http://</a:t>
            </a:r>
            <a:r>
              <a:rPr lang="en-US" sz="1600" dirty="0" err="1" smtClean="0"/>
              <a:t>research.microsoft.com</a:t>
            </a:r>
            <a:r>
              <a:rPr lang="en-US" sz="1600" dirty="0" smtClean="0"/>
              <a:t>/en-us/um/people/</a:t>
            </a:r>
            <a:r>
              <a:rPr lang="en-US" sz="1600" dirty="0" err="1" smtClean="0"/>
              <a:t>cburges</a:t>
            </a:r>
            <a:r>
              <a:rPr lang="en-US" sz="1600" dirty="0" smtClean="0"/>
              <a:t>/</a:t>
            </a:r>
            <a:r>
              <a:rPr lang="en-US" sz="1600" dirty="0" err="1" smtClean="0"/>
              <a:t>tech_reports</a:t>
            </a:r>
            <a:r>
              <a:rPr lang="en-US" sz="1600" dirty="0" smtClean="0"/>
              <a:t>/MSR-TR-2010-82.pdf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328050" y="5798832"/>
            <a:ext cx="61306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www.cs.cornell.edu</a:t>
            </a:r>
            <a:r>
              <a:rPr lang="en-US" sz="1600" dirty="0"/>
              <a:t>/People/</a:t>
            </a:r>
            <a:r>
              <a:rPr lang="en-US" sz="1600" dirty="0" err="1"/>
              <a:t>tj</a:t>
            </a:r>
            <a:r>
              <a:rPr lang="en-US" sz="1600" dirty="0"/>
              <a:t>/publications/joachims_05a.pdf</a:t>
            </a:r>
          </a:p>
        </p:txBody>
      </p:sp>
      <p:sp>
        <p:nvSpPr>
          <p:cNvPr id="7" name="Rectangle 6"/>
          <p:cNvSpPr/>
          <p:nvPr/>
        </p:nvSpPr>
        <p:spPr>
          <a:xfrm>
            <a:off x="328050" y="6341114"/>
            <a:ext cx="65135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/publications/sigir2007_svmmap.pdf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881361" y="1571368"/>
            <a:ext cx="360018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Find w that predicts best ranking</a:t>
            </a:r>
          </a:p>
          <a:p>
            <a:r>
              <a:rPr lang="en-US" sz="2000" dirty="0" smtClean="0"/>
              <a:t>of search results.</a:t>
            </a:r>
          </a:p>
          <a:p>
            <a:endParaRPr lang="en-US" sz="2000" dirty="0"/>
          </a:p>
          <a:p>
            <a:r>
              <a:rPr lang="en-US" sz="2000" dirty="0" smtClean="0"/>
              <a:t>Every relevant result should be </a:t>
            </a:r>
          </a:p>
          <a:p>
            <a:r>
              <a:rPr lang="en-US" sz="2000" dirty="0" smtClean="0"/>
              <a:t>above every non-relevant result. 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809164" y="4241555"/>
            <a:ext cx="27735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</a:t>
            </a:r>
            <a:r>
              <a:rPr lang="en-US" sz="2000" dirty="0" smtClean="0"/>
              <a:t> = query &amp; set of results</a:t>
            </a:r>
          </a:p>
          <a:p>
            <a:r>
              <a:rPr lang="en-US" sz="2000" dirty="0"/>
              <a:t>y</a:t>
            </a:r>
            <a:r>
              <a:rPr lang="en-US" sz="2000" dirty="0" smtClean="0"/>
              <a:t> = ranking</a:t>
            </a:r>
            <a:endParaRPr lang="en-US" sz="2000" dirty="0"/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0185950"/>
              </p:ext>
            </p:extLst>
          </p:nvPr>
        </p:nvGraphicFramePr>
        <p:xfrm>
          <a:off x="4278683" y="3934032"/>
          <a:ext cx="4066170" cy="740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983" name="Equation" r:id="rId4" imgW="2159000" imgH="393700" progId="Equation.3">
                  <p:embed/>
                </p:oleObj>
              </mc:Choice>
              <mc:Fallback>
                <p:oleObj name="Equation" r:id="rId4" imgW="21590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78683" y="3934032"/>
                        <a:ext cx="4066170" cy="740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0624158"/>
              </p:ext>
            </p:extLst>
          </p:nvPr>
        </p:nvGraphicFramePr>
        <p:xfrm>
          <a:off x="6765291" y="3363923"/>
          <a:ext cx="1579562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984" name="Equation" r:id="rId6" imgW="838200" imgH="254000" progId="Equation.3">
                  <p:embed/>
                </p:oleObj>
              </mc:Choice>
              <mc:Fallback>
                <p:oleObj name="Equation" r:id="rId6" imgW="8382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765291" y="3363923"/>
                        <a:ext cx="1579562" cy="477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3392062"/>
              </p:ext>
            </p:extLst>
          </p:nvPr>
        </p:nvGraphicFramePr>
        <p:xfrm>
          <a:off x="4278683" y="4832350"/>
          <a:ext cx="3738563" cy="638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985" name="Equation" r:id="rId8" imgW="2006600" imgH="342900" progId="Equation.3">
                  <p:embed/>
                </p:oleObj>
              </mc:Choice>
              <mc:Fallback>
                <p:oleObj name="Equation" r:id="rId8" imgW="2006600" imgH="342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78683" y="4832350"/>
                        <a:ext cx="3738563" cy="638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8835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763486"/>
            <a:ext cx="8229600" cy="4362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Input: x = (x</a:t>
            </a:r>
            <a:r>
              <a:rPr lang="en-US" sz="2400" baseline="30000" dirty="0"/>
              <a:t>1</a:t>
            </a:r>
            <a:r>
              <a:rPr lang="en-US" sz="2400" dirty="0"/>
              <a:t>,…,</a:t>
            </a:r>
            <a:r>
              <a:rPr lang="en-US" sz="2400" dirty="0" err="1"/>
              <a:t>x</a:t>
            </a:r>
            <a:r>
              <a:rPr lang="en-US" sz="2400" baseline="30000" dirty="0" err="1"/>
              <a:t>M</a:t>
            </a:r>
            <a:r>
              <a:rPr lang="en-US" sz="2400" dirty="0"/>
              <a:t>)</a:t>
            </a:r>
          </a:p>
          <a:p>
            <a:r>
              <a:rPr lang="en-US" sz="2400" dirty="0"/>
              <a:t>Predict: y = (y</a:t>
            </a:r>
            <a:r>
              <a:rPr lang="en-US" sz="2400" baseline="30000" dirty="0"/>
              <a:t>1</a:t>
            </a:r>
            <a:r>
              <a:rPr lang="en-US" sz="2400" dirty="0"/>
              <a:t>,…,</a:t>
            </a:r>
            <a:r>
              <a:rPr lang="en-US" sz="2400" dirty="0" err="1"/>
              <a:t>y</a:t>
            </a:r>
            <a:r>
              <a:rPr lang="en-US" sz="2400" baseline="30000" dirty="0" err="1"/>
              <a:t>M</a:t>
            </a:r>
            <a:r>
              <a:rPr lang="en-US" sz="2400" dirty="0"/>
              <a:t>)</a:t>
            </a:r>
          </a:p>
          <a:p>
            <a:pPr lvl="1"/>
            <a:r>
              <a:rPr lang="en-US" sz="2000" dirty="0"/>
              <a:t>Each </a:t>
            </a:r>
            <a:r>
              <a:rPr lang="en-US" sz="2000" dirty="0" err="1"/>
              <a:t>y</a:t>
            </a:r>
            <a:r>
              <a:rPr lang="en-US" sz="2000" baseline="30000" dirty="0" err="1"/>
              <a:t>i</a:t>
            </a:r>
            <a:r>
              <a:rPr lang="en-US" sz="2000" dirty="0"/>
              <a:t> one of L labels.</a:t>
            </a:r>
          </a:p>
          <a:p>
            <a:endParaRPr lang="en-US" sz="500" dirty="0" smtClean="0"/>
          </a:p>
          <a:p>
            <a:r>
              <a:rPr lang="en-US" sz="2400" dirty="0" smtClean="0"/>
              <a:t>Linear Model </a:t>
            </a:r>
            <a:r>
              <a:rPr lang="en-US" sz="2400" dirty="0" err="1" smtClean="0"/>
              <a:t>w.r.t</a:t>
            </a:r>
            <a:r>
              <a:rPr lang="en-US" sz="2400" dirty="0" smtClean="0"/>
              <a:t>. pairwise features </a:t>
            </a:r>
            <a:r>
              <a:rPr lang="en-US" sz="2400" dirty="0" err="1"/>
              <a:t>φ</a:t>
            </a:r>
            <a:r>
              <a:rPr lang="en-US" sz="2400" baseline="30000" dirty="0" err="1"/>
              <a:t>j</a:t>
            </a:r>
            <a:r>
              <a:rPr lang="en-US" sz="2400" dirty="0"/>
              <a:t>(</a:t>
            </a:r>
            <a:r>
              <a:rPr lang="en-US" sz="2400" dirty="0" err="1"/>
              <a:t>a,b|x</a:t>
            </a:r>
            <a:r>
              <a:rPr lang="en-US" sz="2400" dirty="0" smtClean="0"/>
              <a:t>):</a:t>
            </a:r>
          </a:p>
          <a:p>
            <a:endParaRPr lang="en-US" sz="1000" dirty="0"/>
          </a:p>
          <a:p>
            <a:endParaRPr lang="en-US" sz="4400" dirty="0" smtClean="0"/>
          </a:p>
          <a:p>
            <a:r>
              <a:rPr lang="en-US" sz="2400" dirty="0" smtClean="0"/>
              <a:t>Prediction via maximizing F: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Recap: </a:t>
            </a:r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Order Sequential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9753665"/>
              </p:ext>
            </p:extLst>
          </p:nvPr>
        </p:nvGraphicFramePr>
        <p:xfrm>
          <a:off x="2493019" y="3532812"/>
          <a:ext cx="3952423" cy="10217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2024" name="Equation" r:id="rId3" imgW="1866900" imgH="482600" progId="Equation.3">
                  <p:embed/>
                </p:oleObj>
              </mc:Choice>
              <mc:Fallback>
                <p:oleObj name="Equation" r:id="rId3" imgW="1866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93019" y="3532812"/>
                        <a:ext cx="3952423" cy="10217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4004591"/>
              </p:ext>
            </p:extLst>
          </p:nvPr>
        </p:nvGraphicFramePr>
        <p:xfrm>
          <a:off x="2861248" y="5091712"/>
          <a:ext cx="3274565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2025" name="Equation" r:id="rId5" imgW="1333500" imgH="304800" progId="Equation.3">
                  <p:embed/>
                </p:oleObj>
              </mc:Choice>
              <mc:Fallback>
                <p:oleObj name="Equation" r:id="rId5" imgW="13335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61248" y="5091712"/>
                        <a:ext cx="3274565" cy="752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125344" y="1624106"/>
            <a:ext cx="3461304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POS </a:t>
            </a:r>
            <a:r>
              <a:rPr lang="en-US" sz="2000" b="1" dirty="0" smtClean="0"/>
              <a:t>Tags:</a:t>
            </a:r>
          </a:p>
          <a:p>
            <a:pPr algn="ctr"/>
            <a:r>
              <a:rPr lang="en-US" sz="2000" dirty="0" err="1" smtClean="0"/>
              <a:t>Det</a:t>
            </a:r>
            <a:r>
              <a:rPr lang="en-US" sz="2000" dirty="0" smtClean="0"/>
              <a:t>, Noun, Verb, </a:t>
            </a:r>
            <a:r>
              <a:rPr lang="en-US" sz="2000" dirty="0" err="1" smtClean="0"/>
              <a:t>Adj</a:t>
            </a:r>
            <a:r>
              <a:rPr lang="en-US" sz="2000" dirty="0" smtClean="0"/>
              <a:t>, </a:t>
            </a:r>
            <a:r>
              <a:rPr lang="en-US" sz="2000" dirty="0" err="1" smtClean="0"/>
              <a:t>Adv</a:t>
            </a:r>
            <a:r>
              <a:rPr lang="en-US" sz="2000" dirty="0" smtClean="0"/>
              <a:t>, Prep</a:t>
            </a:r>
            <a:endParaRPr lang="en-US" sz="2000" dirty="0"/>
          </a:p>
        </p:txBody>
      </p:sp>
      <p:sp>
        <p:nvSpPr>
          <p:cNvPr id="9" name="Left Brace 8"/>
          <p:cNvSpPr/>
          <p:nvPr/>
        </p:nvSpPr>
        <p:spPr>
          <a:xfrm rot="16200000">
            <a:off x="6733215" y="895747"/>
            <a:ext cx="298824" cy="3303448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05497" y="2639214"/>
            <a:ext cx="550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L=6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84489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Summary:</a:t>
            </a:r>
            <a:r>
              <a:rPr lang="en-US" dirty="0" smtClean="0"/>
              <a:t> Structured 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Very general setting</a:t>
            </a:r>
            <a:endParaRPr lang="en-US" sz="2400" dirty="0"/>
          </a:p>
          <a:p>
            <a:pPr lvl="1"/>
            <a:r>
              <a:rPr lang="en-US" sz="2400" dirty="0" smtClean="0"/>
              <a:t>Applicable to prediction made jointly over multiple y’s </a:t>
            </a:r>
            <a:endParaRPr lang="en-US" sz="2800" dirty="0"/>
          </a:p>
          <a:p>
            <a:pPr lvl="1"/>
            <a:r>
              <a:rPr lang="en-US" sz="2400" dirty="0" smtClean="0"/>
              <a:t>Prediction in Graphical Models</a:t>
            </a:r>
            <a:endParaRPr lang="en-US" sz="2400" dirty="0"/>
          </a:p>
          <a:p>
            <a:r>
              <a:rPr lang="en-US" sz="2800" dirty="0" smtClean="0"/>
              <a:t>Many learning algorithms for structured prediction</a:t>
            </a:r>
          </a:p>
          <a:p>
            <a:pPr lvl="1"/>
            <a:r>
              <a:rPr lang="en-US" sz="2400" dirty="0" smtClean="0"/>
              <a:t>CRFs, SSVMs, Structured Perceptron, Learning Reductions</a:t>
            </a:r>
          </a:p>
          <a:p>
            <a:r>
              <a:rPr lang="en-US" sz="2800" dirty="0" smtClean="0"/>
              <a:t>Topic for Entire Class!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293347" y="4837579"/>
            <a:ext cx="4198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www.cs.cmu.edu</a:t>
            </a:r>
            <a:r>
              <a:rPr lang="en-US" dirty="0" smtClean="0"/>
              <a:t>/~</a:t>
            </a:r>
            <a:r>
              <a:rPr lang="en-US" dirty="0" err="1" smtClean="0"/>
              <a:t>nasmith</a:t>
            </a:r>
            <a:r>
              <a:rPr lang="en-US" dirty="0" smtClean="0"/>
              <a:t>/sp4nlp/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293347" y="5206911"/>
            <a:ext cx="55646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www.cs.cornell.edu</a:t>
            </a:r>
            <a:r>
              <a:rPr lang="en-US" dirty="0"/>
              <a:t>/Courses/cs778/2006fa/</a:t>
            </a:r>
          </a:p>
        </p:txBody>
      </p:sp>
      <p:sp>
        <p:nvSpPr>
          <p:cNvPr id="7" name="Rectangle 6"/>
          <p:cNvSpPr/>
          <p:nvPr/>
        </p:nvSpPr>
        <p:spPr>
          <a:xfrm>
            <a:off x="1293347" y="5576243"/>
            <a:ext cx="43396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www.sites.google.com</a:t>
            </a:r>
            <a:r>
              <a:rPr lang="en-US" dirty="0"/>
              <a:t>/site/</a:t>
            </a:r>
            <a:r>
              <a:rPr lang="en-US" dirty="0" err="1"/>
              <a:t>spflodd</a:t>
            </a:r>
            <a:r>
              <a:rPr lang="en-US" dirty="0"/>
              <a:t>/</a:t>
            </a:r>
          </a:p>
        </p:txBody>
      </p:sp>
      <p:sp>
        <p:nvSpPr>
          <p:cNvPr id="8" name="Rectangle 7"/>
          <p:cNvSpPr/>
          <p:nvPr/>
        </p:nvSpPr>
        <p:spPr>
          <a:xfrm>
            <a:off x="1293347" y="4488231"/>
            <a:ext cx="54974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www.nowozin.net</a:t>
            </a:r>
            <a:r>
              <a:rPr lang="en-US" dirty="0"/>
              <a:t>/</a:t>
            </a:r>
            <a:r>
              <a:rPr lang="en-US" dirty="0" err="1"/>
              <a:t>sebastian</a:t>
            </a:r>
            <a:r>
              <a:rPr lang="en-US" dirty="0"/>
              <a:t>/cvpr2011tutorial/</a:t>
            </a:r>
          </a:p>
        </p:txBody>
      </p:sp>
      <p:sp>
        <p:nvSpPr>
          <p:cNvPr id="9" name="Rectangle 8"/>
          <p:cNvSpPr/>
          <p:nvPr/>
        </p:nvSpPr>
        <p:spPr>
          <a:xfrm>
            <a:off x="1293347" y="5935449"/>
            <a:ext cx="65943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www.cs.cornell.edu</a:t>
            </a:r>
            <a:r>
              <a:rPr lang="en-US" dirty="0"/>
              <a:t>/People/</a:t>
            </a:r>
            <a:r>
              <a:rPr lang="en-US" dirty="0" err="1"/>
              <a:t>tj</a:t>
            </a:r>
            <a:r>
              <a:rPr lang="en-US" dirty="0"/>
              <a:t>/publications/joachims_06b.pdf</a:t>
            </a:r>
          </a:p>
        </p:txBody>
      </p:sp>
    </p:spTree>
    <p:extLst>
      <p:ext uri="{BB962C8B-B14F-4D97-AF65-F5344CB8AC3E}">
        <p14:creationId xmlns:p14="http://schemas.microsoft.com/office/powerpoint/2010/main" val="90297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Decision Trees</a:t>
            </a:r>
          </a:p>
          <a:p>
            <a:r>
              <a:rPr lang="en-US" dirty="0" smtClean="0"/>
              <a:t>Bagging</a:t>
            </a:r>
          </a:p>
          <a:p>
            <a:r>
              <a:rPr lang="en-US" dirty="0" smtClean="0"/>
              <a:t>Random Forests</a:t>
            </a:r>
          </a:p>
          <a:p>
            <a:r>
              <a:rPr lang="en-US" dirty="0" smtClean="0"/>
              <a:t>Boosting</a:t>
            </a:r>
          </a:p>
          <a:p>
            <a:r>
              <a:rPr lang="en-US" dirty="0" smtClean="0"/>
              <a:t>Ensemble Selection</a:t>
            </a:r>
          </a:p>
          <a:p>
            <a:endParaRPr lang="en-US" sz="1000" dirty="0" smtClean="0"/>
          </a:p>
          <a:p>
            <a:r>
              <a:rPr lang="en-US" dirty="0" smtClean="0"/>
              <a:t>Often the most accurate methods in practice.</a:t>
            </a:r>
          </a:p>
          <a:p>
            <a:pPr lvl="1"/>
            <a:r>
              <a:rPr lang="en-US" dirty="0" smtClean="0"/>
              <a:t>(Hint: try them for the </a:t>
            </a:r>
            <a:r>
              <a:rPr lang="en-US" dirty="0" err="1" smtClean="0"/>
              <a:t>Kaggle</a:t>
            </a:r>
            <a:r>
              <a:rPr lang="en-US" dirty="0" smtClean="0"/>
              <a:t> mini-project)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66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Recap: </a:t>
            </a:r>
            <a:r>
              <a:rPr lang="en-US" dirty="0"/>
              <a:t>Simple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65157"/>
            <a:ext cx="8229600" cy="1961006"/>
          </a:xfrm>
        </p:spPr>
        <p:txBody>
          <a:bodyPr/>
          <a:lstStyle/>
          <a:p>
            <a:r>
              <a:rPr lang="en-US" sz="2400" dirty="0" smtClean="0"/>
              <a:t>“Unary Features”</a:t>
            </a:r>
          </a:p>
          <a:p>
            <a:r>
              <a:rPr lang="en-US" sz="2400" dirty="0" smtClean="0"/>
              <a:t>“Pairwise Transition Features”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6815633"/>
              </p:ext>
            </p:extLst>
          </p:nvPr>
        </p:nvGraphicFramePr>
        <p:xfrm>
          <a:off x="1021251" y="1650905"/>
          <a:ext cx="3949327" cy="10202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181" name="Equation" r:id="rId3" imgW="1866900" imgH="482600" progId="Equation.3">
                  <p:embed/>
                </p:oleObj>
              </mc:Choice>
              <mc:Fallback>
                <p:oleObj name="Equation" r:id="rId3" imgW="1866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21251" y="1650905"/>
                        <a:ext cx="3949327" cy="10202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6875441"/>
              </p:ext>
            </p:extLst>
          </p:nvPr>
        </p:nvGraphicFramePr>
        <p:xfrm>
          <a:off x="2626254" y="2701952"/>
          <a:ext cx="2535237" cy="944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182" name="Equation" r:id="rId5" imgW="1574800" imgH="584200" progId="Equation.3">
                  <p:embed/>
                </p:oleObj>
              </mc:Choice>
              <mc:Fallback>
                <p:oleObj name="Equation" r:id="rId5" imgW="1574800" imgH="584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26254" y="2701952"/>
                        <a:ext cx="2535237" cy="944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246203"/>
              </p:ext>
            </p:extLst>
          </p:nvPr>
        </p:nvGraphicFramePr>
        <p:xfrm>
          <a:off x="5740750" y="1460566"/>
          <a:ext cx="2680368" cy="2005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183" name="Equation" r:id="rId7" imgW="1905000" imgH="1422400" progId="Equation.3">
                  <p:embed/>
                </p:oleObj>
              </mc:Choice>
              <mc:Fallback>
                <p:oleObj name="Equation" r:id="rId7" imgW="1905000" imgH="142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740750" y="1460566"/>
                        <a:ext cx="2680368" cy="20056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2217632"/>
              </p:ext>
            </p:extLst>
          </p:nvPr>
        </p:nvGraphicFramePr>
        <p:xfrm>
          <a:off x="970208" y="2722146"/>
          <a:ext cx="1195425" cy="9443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184" name="Equation" r:id="rId9" imgW="723900" imgH="571500" progId="Equation.3">
                  <p:embed/>
                </p:oleObj>
              </mc:Choice>
              <mc:Fallback>
                <p:oleObj name="Equation" r:id="rId9" imgW="7239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70208" y="2722146"/>
                        <a:ext cx="1195425" cy="9443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773139" y="1586315"/>
            <a:ext cx="4665579" cy="2309232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0959024"/>
              </p:ext>
            </p:extLst>
          </p:nvPr>
        </p:nvGraphicFramePr>
        <p:xfrm>
          <a:off x="5908925" y="3586073"/>
          <a:ext cx="2519368" cy="2579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185" name="Equation" r:id="rId11" imgW="1790700" imgH="1828800" progId="Equation.3">
                  <p:embed/>
                </p:oleObj>
              </mc:Choice>
              <mc:Fallback>
                <p:oleObj name="Equation" r:id="rId11" imgW="17907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08925" y="3586073"/>
                        <a:ext cx="2519368" cy="2579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5415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7544876"/>
              </p:ext>
            </p:extLst>
          </p:nvPr>
        </p:nvGraphicFramePr>
        <p:xfrm>
          <a:off x="411664" y="3602896"/>
          <a:ext cx="8262614" cy="721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296" name="Equation" r:id="rId3" imgW="5372100" imgH="469900" progId="Equation.3">
                  <p:embed/>
                </p:oleObj>
              </mc:Choice>
              <mc:Fallback>
                <p:oleObj name="Equation" r:id="rId3" imgW="53721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1664" y="3602896"/>
                        <a:ext cx="8262614" cy="7219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191219"/>
              </p:ext>
            </p:extLst>
          </p:nvPr>
        </p:nvGraphicFramePr>
        <p:xfrm>
          <a:off x="5454908" y="4536850"/>
          <a:ext cx="2335965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3480"/>
                <a:gridCol w="15624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F(</a:t>
                      </a:r>
                      <a:r>
                        <a:rPr lang="en-US" dirty="0" err="1" smtClean="0"/>
                        <a:t>y,x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(N,N)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2+1+1-</a:t>
                      </a:r>
                      <a:r>
                        <a:rPr lang="en-US" dirty="0" smtClean="0"/>
                        <a:t>2 </a:t>
                      </a:r>
                      <a:r>
                        <a:rPr lang="en-US" dirty="0" smtClean="0"/>
                        <a:t>= 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(N,V)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2+1+0+</a:t>
                      </a:r>
                      <a:r>
                        <a:rPr lang="en-US" dirty="0" smtClean="0"/>
                        <a:t>1 </a:t>
                      </a:r>
                      <a:r>
                        <a:rPr lang="en-US" dirty="0" smtClean="0"/>
                        <a:t>= 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(V,N)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1-1+1+</a:t>
                      </a:r>
                      <a:r>
                        <a:rPr lang="en-US" dirty="0" smtClean="0"/>
                        <a:t>2 </a:t>
                      </a:r>
                      <a:r>
                        <a:rPr lang="en-US" dirty="0" smtClean="0"/>
                        <a:t>= 3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(V,V)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1-1+0-</a:t>
                      </a:r>
                      <a:r>
                        <a:rPr lang="en-US" dirty="0" smtClean="0"/>
                        <a:t>2 </a:t>
                      </a:r>
                      <a:r>
                        <a:rPr lang="en-US" dirty="0" smtClean="0"/>
                        <a:t>= -1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341679"/>
              </p:ext>
            </p:extLst>
          </p:nvPr>
        </p:nvGraphicFramePr>
        <p:xfrm>
          <a:off x="461492" y="1245042"/>
          <a:ext cx="1039542" cy="1373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297" name="Equation" r:id="rId5" imgW="673100" imgH="889000" progId="Equation.3">
                  <p:embed/>
                </p:oleObj>
              </mc:Choice>
              <mc:Fallback>
                <p:oleObj name="Equation" r:id="rId5" imgW="6731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1492" y="1245042"/>
                        <a:ext cx="1039542" cy="1373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530411"/>
              </p:ext>
            </p:extLst>
          </p:nvPr>
        </p:nvGraphicFramePr>
        <p:xfrm>
          <a:off x="4781503" y="976593"/>
          <a:ext cx="1194193" cy="1980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298" name="Equation" r:id="rId7" imgW="774700" imgH="1282700" progId="Equation.3">
                  <p:embed/>
                </p:oleObj>
              </mc:Choice>
              <mc:Fallback>
                <p:oleObj name="Equation" r:id="rId7" imgW="774700" imgH="1282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81503" y="976593"/>
                        <a:ext cx="1194193" cy="1980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5243052"/>
              </p:ext>
            </p:extLst>
          </p:nvPr>
        </p:nvGraphicFramePr>
        <p:xfrm>
          <a:off x="1705096" y="924658"/>
          <a:ext cx="2804923" cy="20988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299" name="Equation" r:id="rId9" imgW="1905000" imgH="1422400" progId="Equation.3">
                  <p:embed/>
                </p:oleObj>
              </mc:Choice>
              <mc:Fallback>
                <p:oleObj name="Equation" r:id="rId9" imgW="1905000" imgH="1422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705096" y="924658"/>
                        <a:ext cx="2804923" cy="20988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5521271"/>
              </p:ext>
            </p:extLst>
          </p:nvPr>
        </p:nvGraphicFramePr>
        <p:xfrm>
          <a:off x="6067575" y="657246"/>
          <a:ext cx="2606703" cy="26689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300" name="Equation" r:id="rId11" imgW="1790700" imgH="1828800" progId="Equation.3">
                  <p:embed/>
                </p:oleObj>
              </mc:Choice>
              <mc:Fallback>
                <p:oleObj name="Equation" r:id="rId11" imgW="17907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67575" y="657246"/>
                        <a:ext cx="2606703" cy="26689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665391" y="305914"/>
            <a:ext cx="40151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x = “Fish Sleep”            y = (N,V)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95659" y="3467208"/>
            <a:ext cx="8445500" cy="931334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1331576" y="1587974"/>
            <a:ext cx="2267968" cy="247072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164061" y="1333974"/>
            <a:ext cx="1271539" cy="272472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1331577" y="2450035"/>
            <a:ext cx="3211394" cy="160866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5203152" y="2550096"/>
            <a:ext cx="330969" cy="150860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7990903"/>
              </p:ext>
            </p:extLst>
          </p:nvPr>
        </p:nvGraphicFramePr>
        <p:xfrm>
          <a:off x="2069886" y="4931081"/>
          <a:ext cx="1967174" cy="6387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301" name="Equation" r:id="rId13" imgW="939800" imgH="304800" progId="Equation.3">
                  <p:embed/>
                </p:oleObj>
              </mc:Choice>
              <mc:Fallback>
                <p:oleObj name="Equation" r:id="rId13" imgW="9398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69886" y="4931081"/>
                        <a:ext cx="1967174" cy="6387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Box 29"/>
          <p:cNvSpPr txBox="1"/>
          <p:nvPr/>
        </p:nvSpPr>
        <p:spPr>
          <a:xfrm>
            <a:off x="461492" y="4881215"/>
            <a:ext cx="15780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Prediction:</a:t>
            </a:r>
            <a:endParaRPr lang="en-US" sz="2400" b="1" dirty="0"/>
          </a:p>
        </p:txBody>
      </p:sp>
      <p:cxnSp>
        <p:nvCxnSpPr>
          <p:cNvPr id="18" name="Straight Arrow Connector 17"/>
          <p:cNvCxnSpPr>
            <a:endCxn id="25" idx="1"/>
          </p:cNvCxnSpPr>
          <p:nvPr/>
        </p:nvCxnSpPr>
        <p:spPr>
          <a:xfrm>
            <a:off x="4037060" y="5176899"/>
            <a:ext cx="1417848" cy="28705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422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Structured 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Complex output spaces</a:t>
            </a:r>
          </a:p>
          <a:p>
            <a:pPr lvl="1"/>
            <a:r>
              <a:rPr lang="en-US" dirty="0" smtClean="0"/>
              <a:t>All possible Part-of-Speech sequences</a:t>
            </a:r>
          </a:p>
          <a:p>
            <a:endParaRPr lang="en-US" sz="1000" dirty="0"/>
          </a:p>
          <a:p>
            <a:r>
              <a:rPr lang="en-US" dirty="0" smtClean="0"/>
              <a:t>Naïve prediction is often exponential time:</a:t>
            </a:r>
          </a:p>
          <a:p>
            <a:endParaRPr lang="en-US" dirty="0"/>
          </a:p>
          <a:p>
            <a:endParaRPr lang="en-US" sz="1600" dirty="0" smtClean="0"/>
          </a:p>
          <a:p>
            <a:r>
              <a:rPr lang="en-US" dirty="0" smtClean="0"/>
              <a:t>Evaluation is also multivariate: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8690741"/>
              </p:ext>
            </p:extLst>
          </p:nvPr>
        </p:nvGraphicFramePr>
        <p:xfrm>
          <a:off x="3157459" y="3599381"/>
          <a:ext cx="2448283" cy="7949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749" name="Equation" r:id="rId3" imgW="939800" imgH="304800" progId="Equation.3">
                  <p:embed/>
                </p:oleObj>
              </mc:Choice>
              <mc:Fallback>
                <p:oleObj name="Equation" r:id="rId3" imgW="9398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57459" y="3599381"/>
                        <a:ext cx="2448283" cy="7949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0497373"/>
              </p:ext>
            </p:extLst>
          </p:nvPr>
        </p:nvGraphicFramePr>
        <p:xfrm>
          <a:off x="2933278" y="4872574"/>
          <a:ext cx="2897187" cy="102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750" name="Equation" r:id="rId5" imgW="1371600" imgH="482600" progId="Equation.3">
                  <p:embed/>
                </p:oleObj>
              </mc:Choice>
              <mc:Fallback>
                <p:oleObj name="Equation" r:id="rId5" imgW="13716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3278" y="4872574"/>
                        <a:ext cx="2897187" cy="1025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196971" y="5123658"/>
            <a:ext cx="2190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E.g., Hamming Loss</a:t>
            </a:r>
            <a:endParaRPr lang="en-US" sz="2000" dirty="0">
              <a:solidFill>
                <a:srgbClr val="953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713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026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4000" dirty="0">
                <a:latin typeface="Calibri"/>
                <a:cs typeface="Calibri"/>
              </a:rPr>
              <a:t>Examples of Complex Output Spaces</a:t>
            </a:r>
          </a:p>
        </p:txBody>
      </p:sp>
      <p:sp>
        <p:nvSpPr>
          <p:cNvPr id="16387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dirty="0"/>
              <a:t>Natural Language Parsing</a:t>
            </a:r>
          </a:p>
          <a:p>
            <a:pPr lvl="1" eaLnBrk="1" hangingPunct="1"/>
            <a:r>
              <a:rPr lang="en-US" sz="2000" dirty="0"/>
              <a:t>Given a sequence of words </a:t>
            </a:r>
            <a:r>
              <a:rPr lang="en-US" sz="2000" i="1" dirty="0"/>
              <a:t>x</a:t>
            </a:r>
            <a:r>
              <a:rPr lang="en-US" sz="2000" dirty="0"/>
              <a:t>, predict the parse tree </a:t>
            </a:r>
            <a:r>
              <a:rPr lang="en-US" sz="2000" i="1" dirty="0"/>
              <a:t>y.</a:t>
            </a:r>
          </a:p>
          <a:p>
            <a:pPr lvl="1" eaLnBrk="1" hangingPunct="1"/>
            <a:r>
              <a:rPr lang="en-US" sz="2000" dirty="0"/>
              <a:t>Dependencies from structural constraints, since </a:t>
            </a:r>
            <a:r>
              <a:rPr lang="en-US" sz="2000" i="1" dirty="0"/>
              <a:t>y</a:t>
            </a:r>
            <a:r>
              <a:rPr lang="en-US" sz="2000" dirty="0"/>
              <a:t> has to be a tree.</a:t>
            </a:r>
          </a:p>
        </p:txBody>
      </p:sp>
      <p:grpSp>
        <p:nvGrpSpPr>
          <p:cNvPr id="16388" name="Group 1028"/>
          <p:cNvGrpSpPr>
            <a:grpSpLocks/>
          </p:cNvGrpSpPr>
          <p:nvPr/>
        </p:nvGrpSpPr>
        <p:grpSpPr bwMode="auto">
          <a:xfrm>
            <a:off x="385763" y="4267200"/>
            <a:ext cx="3886200" cy="685800"/>
            <a:chOff x="334" y="1233"/>
            <a:chExt cx="2448" cy="432"/>
          </a:xfrm>
        </p:grpSpPr>
        <p:sp>
          <p:nvSpPr>
            <p:cNvPr id="16411" name="Rectangle 1029"/>
            <p:cNvSpPr>
              <a:spLocks noChangeArrowheads="1"/>
            </p:cNvSpPr>
            <p:nvPr/>
          </p:nvSpPr>
          <p:spPr bwMode="auto">
            <a:xfrm>
              <a:off x="334" y="1281"/>
              <a:ext cx="2448" cy="384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412" name="Text Box 1030"/>
            <p:cNvSpPr txBox="1">
              <a:spLocks noChangeArrowheads="1"/>
            </p:cNvSpPr>
            <p:nvPr/>
          </p:nvSpPr>
          <p:spPr bwMode="auto">
            <a:xfrm>
              <a:off x="622" y="1329"/>
              <a:ext cx="187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The dog chased the cat</a:t>
              </a:r>
            </a:p>
          </p:txBody>
        </p:sp>
        <p:sp>
          <p:nvSpPr>
            <p:cNvPr id="16413" name="Text Box 1031"/>
            <p:cNvSpPr txBox="1">
              <a:spLocks noChangeArrowheads="1"/>
            </p:cNvSpPr>
            <p:nvPr/>
          </p:nvSpPr>
          <p:spPr bwMode="auto">
            <a:xfrm>
              <a:off x="334" y="1233"/>
              <a:ext cx="2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b="1"/>
                <a:t>x</a:t>
              </a:r>
            </a:p>
          </p:txBody>
        </p:sp>
        <p:sp>
          <p:nvSpPr>
            <p:cNvPr id="16414" name="Rectangle 1032"/>
            <p:cNvSpPr>
              <a:spLocks noChangeArrowheads="1"/>
            </p:cNvSpPr>
            <p:nvPr/>
          </p:nvSpPr>
          <p:spPr bwMode="auto">
            <a:xfrm>
              <a:off x="334" y="1281"/>
              <a:ext cx="192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16389" name="Group 1067"/>
          <p:cNvGrpSpPr>
            <a:grpSpLocks/>
          </p:cNvGrpSpPr>
          <p:nvPr/>
        </p:nvGrpSpPr>
        <p:grpSpPr bwMode="auto">
          <a:xfrm>
            <a:off x="4876800" y="3810000"/>
            <a:ext cx="3886200" cy="1752600"/>
            <a:chOff x="3043" y="2115"/>
            <a:chExt cx="2448" cy="1104"/>
          </a:xfrm>
        </p:grpSpPr>
        <p:sp>
          <p:nvSpPr>
            <p:cNvPr id="16391" name="Rectangle 1034"/>
            <p:cNvSpPr>
              <a:spLocks noChangeArrowheads="1"/>
            </p:cNvSpPr>
            <p:nvPr/>
          </p:nvSpPr>
          <p:spPr bwMode="auto">
            <a:xfrm>
              <a:off x="3043" y="2163"/>
              <a:ext cx="2448" cy="1053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392" name="Text Box 1035"/>
            <p:cNvSpPr txBox="1">
              <a:spLocks noChangeArrowheads="1"/>
            </p:cNvSpPr>
            <p:nvPr/>
          </p:nvSpPr>
          <p:spPr bwMode="auto">
            <a:xfrm>
              <a:off x="3955" y="2115"/>
              <a:ext cx="223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S</a:t>
              </a:r>
            </a:p>
          </p:txBody>
        </p:sp>
        <p:sp>
          <p:nvSpPr>
            <p:cNvPr id="16393" name="Text Box 1036"/>
            <p:cNvSpPr txBox="1">
              <a:spLocks noChangeArrowheads="1"/>
            </p:cNvSpPr>
            <p:nvPr/>
          </p:nvSpPr>
          <p:spPr bwMode="auto">
            <a:xfrm>
              <a:off x="4387" y="2355"/>
              <a:ext cx="36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VP</a:t>
              </a:r>
            </a:p>
          </p:txBody>
        </p:sp>
        <p:sp>
          <p:nvSpPr>
            <p:cNvPr id="16394" name="Text Box 1037"/>
            <p:cNvSpPr txBox="1">
              <a:spLocks noChangeArrowheads="1"/>
            </p:cNvSpPr>
            <p:nvPr/>
          </p:nvSpPr>
          <p:spPr bwMode="auto">
            <a:xfrm>
              <a:off x="3379" y="2355"/>
              <a:ext cx="36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NP</a:t>
              </a:r>
            </a:p>
          </p:txBody>
        </p:sp>
        <p:sp>
          <p:nvSpPr>
            <p:cNvPr id="16395" name="Text Box 1038"/>
            <p:cNvSpPr txBox="1">
              <a:spLocks noChangeArrowheads="1"/>
            </p:cNvSpPr>
            <p:nvPr/>
          </p:nvSpPr>
          <p:spPr bwMode="auto">
            <a:xfrm>
              <a:off x="4483" y="2931"/>
              <a:ext cx="34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Det</a:t>
              </a:r>
            </a:p>
          </p:txBody>
        </p:sp>
        <p:sp>
          <p:nvSpPr>
            <p:cNvPr id="16396" name="Text Box 1039"/>
            <p:cNvSpPr txBox="1">
              <a:spLocks noChangeArrowheads="1"/>
            </p:cNvSpPr>
            <p:nvPr/>
          </p:nvSpPr>
          <p:spPr bwMode="auto">
            <a:xfrm>
              <a:off x="5059" y="2931"/>
              <a:ext cx="25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N</a:t>
              </a:r>
            </a:p>
          </p:txBody>
        </p:sp>
        <p:sp>
          <p:nvSpPr>
            <p:cNvPr id="16397" name="Text Box 1040"/>
            <p:cNvSpPr txBox="1">
              <a:spLocks noChangeArrowheads="1"/>
            </p:cNvSpPr>
            <p:nvPr/>
          </p:nvSpPr>
          <p:spPr bwMode="auto">
            <a:xfrm>
              <a:off x="4051" y="2931"/>
              <a:ext cx="25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V</a:t>
              </a:r>
            </a:p>
          </p:txBody>
        </p:sp>
        <p:sp>
          <p:nvSpPr>
            <p:cNvPr id="16398" name="Text Box 1041"/>
            <p:cNvSpPr txBox="1">
              <a:spLocks noChangeArrowheads="1"/>
            </p:cNvSpPr>
            <p:nvPr/>
          </p:nvSpPr>
          <p:spPr bwMode="auto">
            <a:xfrm>
              <a:off x="4771" y="2643"/>
              <a:ext cx="36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NP</a:t>
              </a:r>
            </a:p>
          </p:txBody>
        </p:sp>
        <p:sp>
          <p:nvSpPr>
            <p:cNvPr id="16399" name="Text Box 1042"/>
            <p:cNvSpPr txBox="1">
              <a:spLocks noChangeArrowheads="1"/>
            </p:cNvSpPr>
            <p:nvPr/>
          </p:nvSpPr>
          <p:spPr bwMode="auto">
            <a:xfrm>
              <a:off x="3139" y="2931"/>
              <a:ext cx="34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Det</a:t>
              </a:r>
            </a:p>
          </p:txBody>
        </p:sp>
        <p:sp>
          <p:nvSpPr>
            <p:cNvPr id="16400" name="Text Box 1043"/>
            <p:cNvSpPr txBox="1">
              <a:spLocks noChangeArrowheads="1"/>
            </p:cNvSpPr>
            <p:nvPr/>
          </p:nvSpPr>
          <p:spPr bwMode="auto">
            <a:xfrm>
              <a:off x="3619" y="2931"/>
              <a:ext cx="255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/>
                <a:t>N</a:t>
              </a:r>
            </a:p>
          </p:txBody>
        </p:sp>
        <p:sp>
          <p:nvSpPr>
            <p:cNvPr id="16401" name="Line 1044"/>
            <p:cNvSpPr>
              <a:spLocks noChangeShapeType="1"/>
            </p:cNvSpPr>
            <p:nvPr/>
          </p:nvSpPr>
          <p:spPr bwMode="auto">
            <a:xfrm flipH="1">
              <a:off x="3715" y="2307"/>
              <a:ext cx="24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2" name="Line 1045"/>
            <p:cNvSpPr>
              <a:spLocks noChangeShapeType="1"/>
            </p:cNvSpPr>
            <p:nvPr/>
          </p:nvSpPr>
          <p:spPr bwMode="auto">
            <a:xfrm>
              <a:off x="4147" y="2307"/>
              <a:ext cx="240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3" name="Line 1046"/>
            <p:cNvSpPr>
              <a:spLocks noChangeShapeType="1"/>
            </p:cNvSpPr>
            <p:nvPr/>
          </p:nvSpPr>
          <p:spPr bwMode="auto">
            <a:xfrm>
              <a:off x="4627" y="2595"/>
              <a:ext cx="192" cy="14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4" name="Line 1047"/>
            <p:cNvSpPr>
              <a:spLocks noChangeShapeType="1"/>
            </p:cNvSpPr>
            <p:nvPr/>
          </p:nvSpPr>
          <p:spPr bwMode="auto">
            <a:xfrm>
              <a:off x="4963" y="2883"/>
              <a:ext cx="144" cy="9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5" name="Line 1048"/>
            <p:cNvSpPr>
              <a:spLocks noChangeShapeType="1"/>
            </p:cNvSpPr>
            <p:nvPr/>
          </p:nvSpPr>
          <p:spPr bwMode="auto">
            <a:xfrm flipH="1">
              <a:off x="4771" y="2883"/>
              <a:ext cx="144" cy="96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6" name="Line 1049"/>
            <p:cNvSpPr>
              <a:spLocks noChangeShapeType="1"/>
            </p:cNvSpPr>
            <p:nvPr/>
          </p:nvSpPr>
          <p:spPr bwMode="auto">
            <a:xfrm flipH="1">
              <a:off x="4195" y="2595"/>
              <a:ext cx="336" cy="38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7" name="Line 1050"/>
            <p:cNvSpPr>
              <a:spLocks noChangeShapeType="1"/>
            </p:cNvSpPr>
            <p:nvPr/>
          </p:nvSpPr>
          <p:spPr bwMode="auto">
            <a:xfrm flipH="1">
              <a:off x="3379" y="2595"/>
              <a:ext cx="144" cy="38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8" name="Line 1051"/>
            <p:cNvSpPr>
              <a:spLocks noChangeShapeType="1"/>
            </p:cNvSpPr>
            <p:nvPr/>
          </p:nvSpPr>
          <p:spPr bwMode="auto">
            <a:xfrm>
              <a:off x="3619" y="2595"/>
              <a:ext cx="144" cy="38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409" name="Text Box 1062"/>
            <p:cNvSpPr txBox="1">
              <a:spLocks noChangeArrowheads="1"/>
            </p:cNvSpPr>
            <p:nvPr/>
          </p:nvSpPr>
          <p:spPr bwMode="auto">
            <a:xfrm>
              <a:off x="3043" y="2115"/>
              <a:ext cx="2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b="1"/>
                <a:t>y</a:t>
              </a:r>
            </a:p>
          </p:txBody>
        </p:sp>
        <p:sp>
          <p:nvSpPr>
            <p:cNvPr id="16410" name="Rectangle 1063"/>
            <p:cNvSpPr>
              <a:spLocks noChangeArrowheads="1"/>
            </p:cNvSpPr>
            <p:nvPr/>
          </p:nvSpPr>
          <p:spPr bwMode="auto">
            <a:xfrm>
              <a:off x="3043" y="2163"/>
              <a:ext cx="192" cy="24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390" name="Line 1064"/>
          <p:cNvSpPr>
            <a:spLocks noChangeShapeType="1"/>
          </p:cNvSpPr>
          <p:nvPr/>
        </p:nvSpPr>
        <p:spPr bwMode="auto">
          <a:xfrm rot="16200000" flipH="1">
            <a:off x="4573588" y="4484688"/>
            <a:ext cx="0" cy="4127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77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grpFill/>
        <a:ln>
          <a:solidFill>
            <a:srgbClr val="FF0000"/>
          </a:solidFill>
          <a:tailEnd type="arrow" w="sm" len="sm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8693</TotalTime>
  <Words>2917</Words>
  <Application>Microsoft Macintosh PowerPoint</Application>
  <PresentationFormat>On-screen Show (4:3)</PresentationFormat>
  <Paragraphs>789</Paragraphs>
  <Slides>51</Slides>
  <Notes>2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3" baseType="lpstr">
      <vt:lpstr>Office Theme</vt:lpstr>
      <vt:lpstr>Equation</vt:lpstr>
      <vt:lpstr>Machine Learning &amp; Data Mining CS/CNS/EE 155</vt:lpstr>
      <vt:lpstr>Announcements</vt:lpstr>
      <vt:lpstr>Kaggle Mini-Project</vt:lpstr>
      <vt:lpstr>Today</vt:lpstr>
      <vt:lpstr>Recap: 1st Order Sequential Model</vt:lpstr>
      <vt:lpstr>Recap: Simple Example</vt:lpstr>
      <vt:lpstr>PowerPoint Presentation</vt:lpstr>
      <vt:lpstr>Structured Prediction</vt:lpstr>
      <vt:lpstr>Examples of Complex Output Spaces</vt:lpstr>
      <vt:lpstr>Examples of Complex Output Spaces</vt:lpstr>
      <vt:lpstr>Examples of Complex Output Spaces</vt:lpstr>
      <vt:lpstr>Training Structured Prediction Models</vt:lpstr>
      <vt:lpstr>Structural SVM</vt:lpstr>
      <vt:lpstr>Example 1 </vt:lpstr>
      <vt:lpstr>Example 2 </vt:lpstr>
      <vt:lpstr>Example 3 </vt:lpstr>
      <vt:lpstr>When is Slack Positive?</vt:lpstr>
      <vt:lpstr>PowerPoint Presentation</vt:lpstr>
      <vt:lpstr>Structural SVM Training </vt:lpstr>
      <vt:lpstr>Structural SVM Training</vt:lpstr>
      <vt:lpstr>Example </vt:lpstr>
      <vt:lpstr>Approximate Hinge Loss</vt:lpstr>
      <vt:lpstr>Example </vt:lpstr>
      <vt:lpstr>Structural SVM Training</vt:lpstr>
      <vt:lpstr>Example </vt:lpstr>
      <vt:lpstr>Example </vt:lpstr>
      <vt:lpstr>Example </vt:lpstr>
      <vt:lpstr>Example </vt:lpstr>
      <vt:lpstr>Example </vt:lpstr>
      <vt:lpstr>Geometric Interpretation</vt:lpstr>
      <vt:lpstr>Geometric Example</vt:lpstr>
      <vt:lpstr>Geometric Example</vt:lpstr>
      <vt:lpstr>Geometric Example</vt:lpstr>
      <vt:lpstr>Geometric Example</vt:lpstr>
      <vt:lpstr>Linear Convergence Rate</vt:lpstr>
      <vt:lpstr>Finding Most Violated Constraint</vt:lpstr>
      <vt:lpstr>“Augmented” Scoring Function</vt:lpstr>
      <vt:lpstr>Recap: Structural SVM </vt:lpstr>
      <vt:lpstr>Structural SVMs vs CRFs</vt:lpstr>
      <vt:lpstr>General Structured Prediction</vt:lpstr>
      <vt:lpstr>More Elaborate Scoring Functions</vt:lpstr>
      <vt:lpstr>Graphical Models</vt:lpstr>
      <vt:lpstr>Graphical Models</vt:lpstr>
      <vt:lpstr>Graphical Models</vt:lpstr>
      <vt:lpstr>Tree Structured Models</vt:lpstr>
      <vt:lpstr>Prediction via Dynamic Programming</vt:lpstr>
      <vt:lpstr>Loopy Graphical Models</vt:lpstr>
      <vt:lpstr>String Alignment</vt:lpstr>
      <vt:lpstr>Ranking</vt:lpstr>
      <vt:lpstr>Summary: Structured Prediction</vt:lpstr>
      <vt:lpstr>Next Week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&amp; Data Mining CS/CNS/EE 155</dc:title>
  <dc:creator>Yisong Yue</dc:creator>
  <cp:lastModifiedBy>Yisong Yue</cp:lastModifiedBy>
  <cp:revision>4931</cp:revision>
  <dcterms:created xsi:type="dcterms:W3CDTF">2015-01-06T05:34:21Z</dcterms:created>
  <dcterms:modified xsi:type="dcterms:W3CDTF">2015-01-30T04:11:35Z</dcterms:modified>
</cp:coreProperties>
</file>

<file path=docProps/thumbnail.jpeg>
</file>